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7/14/21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ea typeface="Cambria Math" panose="02040503050406030204" pitchFamily="18" charset="0"/>
                            <a:cs typeface="Arial" panose="020B0604020202020204" pitchFamily="34" charset="0"/>
                          </a:rPr>
                        </m:ctrlPr>
                      </m:sSupPr>
                      <m:e>
                        <m:r>
                          <m:rPr>
                            <m:sty m:val="p"/>
                          </m:rPr>
                          <a:rPr lang="en-US" sz="2000" b="0" i="0" smtClean="0">
                            <a:ea typeface="Cambria Math" panose="02040503050406030204" pitchFamily="18" charset="0"/>
                            <a:cs typeface="Arial" panose="020B0604020202020204" pitchFamily="34" charset="0"/>
                          </a:rPr>
                          <m:t>r</m:t>
                        </m:r>
                      </m:e>
                      <m:sup>
                        <m:r>
                          <a:rPr lang="en-US" sz="2000" b="0" i="0" smtClean="0">
                            <a:ea typeface="Cambria Math" panose="02040503050406030204" pitchFamily="18" charset="0"/>
                            <a:cs typeface="Arial" panose="020B0604020202020204" pitchFamily="34" charset="0"/>
                          </a:rPr>
                          <m:t>′</m:t>
                        </m:r>
                      </m:sup>
                    </m:sSup>
                    <m:r>
                      <a:rPr lang="en-US" sz="2000" b="0" i="0" smtClean="0">
                        <a:ea typeface="Cambria Math" panose="02040503050406030204" pitchFamily="18" charset="0"/>
                        <a:cs typeface="Arial" panose="020B0604020202020204" pitchFamily="34" charset="0"/>
                      </a:rPr>
                      <m:t>+</m:t>
                    </m:r>
                    <m:r>
                      <m:rPr>
                        <m:sty m:val="p"/>
                      </m:rPr>
                      <a:rPr lang="en-US" sz="2000" b="0" i="0" smtClean="0">
                        <a:ea typeface="Cambria Math" panose="02040503050406030204" pitchFamily="18" charset="0"/>
                        <a:cs typeface="Arial" panose="020B0604020202020204" pitchFamily="34" charset="0"/>
                      </a:rPr>
                      <m:t>R</m:t>
                    </m:r>
                    <m:r>
                      <a:rPr lang="en-US" sz="2000" b="0" i="0" smtClean="0">
                        <a:ea typeface="Cambria Math" panose="02040503050406030204" pitchFamily="18" charset="0"/>
                        <a:cs typeface="Arial" panose="020B0604020202020204" pitchFamily="34" charset="0"/>
                      </a:rPr>
                      <m:t>=</m:t>
                    </m:r>
                    <m:r>
                      <m:rPr>
                        <m:sty m:val="p"/>
                      </m:rPr>
                      <a:rPr lang="en-US" sz="2000" b="0" i="0" smtClean="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ea typeface="Cambria Math" panose="02040503050406030204" pitchFamily="18" charset="0"/>
                        <a:cs typeface="Arial" panose="020B0604020202020204" pitchFamily="34" charset="0"/>
                      </a:rPr>
                      <m:t>𝜑</m:t>
                    </m:r>
                    <m:d>
                      <m:dPr>
                        <m:ctrlPr>
                          <a:rPr lang="en-US" sz="2000" b="0" i="1" smtClean="0">
                            <a:ea typeface="Cambria Math" panose="02040503050406030204" pitchFamily="18" charset="0"/>
                            <a:cs typeface="Arial" panose="020B0604020202020204" pitchFamily="34" charset="0"/>
                          </a:rPr>
                        </m:ctrlPr>
                      </m:dPr>
                      <m:e>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𝑡</m:t>
                        </m:r>
                      </m:e>
                    </m:d>
                    <m:r>
                      <a:rPr lang="en-US" sz="2000" b="0" i="1" smtClean="0">
                        <a:ea typeface="Cambria Math" panose="02040503050406030204" pitchFamily="18" charset="0"/>
                        <a:cs typeface="Arial" panose="020B0604020202020204" pitchFamily="34" charset="0"/>
                      </a:rPr>
                      <m:t>=</m:t>
                    </m:r>
                    <m:f>
                      <m:fPr>
                        <m:ctrlPr>
                          <a:rPr lang="en-US" sz="2000" i="1">
                            <a:ea typeface="Cambria Math" panose="02040503050406030204" pitchFamily="18" charset="0"/>
                            <a:cs typeface="Arial" panose="020B0604020202020204" pitchFamily="34" charset="0"/>
                          </a:rPr>
                        </m:ctrlPr>
                      </m:fPr>
                      <m:num>
                        <m:r>
                          <a:rPr lang="en-US" sz="2000" i="1">
                            <a:ea typeface="Cambria Math" panose="02040503050406030204" pitchFamily="18" charset="0"/>
                            <a:cs typeface="Arial" panose="020B0604020202020204" pitchFamily="34" charset="0"/>
                          </a:rPr>
                          <m:t>1</m:t>
                        </m:r>
                      </m:num>
                      <m:den>
                        <m:r>
                          <a:rPr lang="en-US" sz="2000" i="1">
                            <a:ea typeface="Cambria Math" panose="02040503050406030204" pitchFamily="18" charset="0"/>
                            <a:cs typeface="Arial" panose="020B0604020202020204" pitchFamily="34" charset="0"/>
                          </a:rPr>
                          <m:t>4</m:t>
                        </m:r>
                        <m:r>
                          <a:rPr lang="en-US" sz="2000" i="1">
                            <a:ea typeface="Cambria Math" panose="02040503050406030204" pitchFamily="18" charset="0"/>
                            <a:cs typeface="Arial" panose="020B0604020202020204" pitchFamily="34" charset="0"/>
                          </a:rPr>
                          <m:t>𝜋</m:t>
                        </m:r>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𝜖</m:t>
                            </m:r>
                          </m:e>
                          <m:sub>
                            <m:r>
                              <a:rPr lang="en-US" sz="2000" i="1">
                                <a:ea typeface="Cambria Math" panose="02040503050406030204" pitchFamily="18" charset="0"/>
                                <a:cs typeface="Arial" panose="020B0604020202020204" pitchFamily="34" charset="0"/>
                              </a:rPr>
                              <m:t>0</m:t>
                            </m:r>
                          </m:sub>
                        </m:sSub>
                      </m:den>
                    </m:f>
                    <m:sSub>
                      <m:sSubPr>
                        <m:ctrlPr>
                          <a:rPr lang="en-US" sz="2000" i="1" smtClean="0">
                            <a:ea typeface="Cambria Math" panose="02040503050406030204" pitchFamily="18" charset="0"/>
                            <a:cs typeface="Arial" panose="020B0604020202020204" pitchFamily="34" charset="0"/>
                          </a:rPr>
                        </m:ctrlPr>
                      </m:sSubPr>
                      <m:e>
                        <m:r>
                          <a:rPr lang="en-US" sz="2000" i="1" smtClean="0">
                            <a:ea typeface="Cambria Math" panose="02040503050406030204" pitchFamily="18" charset="0"/>
                            <a:cs typeface="Arial" panose="020B0604020202020204" pitchFamily="34" charset="0"/>
                          </a:rPr>
                          <m:t>∫</m:t>
                        </m:r>
                      </m:e>
                      <m:sub>
                        <m:sSub>
                          <m:sSubPr>
                            <m:ctrlPr>
                              <a:rPr lang="en-US" sz="200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𝑉</m:t>
                            </m:r>
                          </m:e>
                          <m:sub>
                            <m:r>
                              <a:rPr lang="en-US" sz="2000" b="0" i="1" smtClean="0">
                                <a:ea typeface="Cambria Math" panose="02040503050406030204" pitchFamily="18" charset="0"/>
                                <a:cs typeface="Arial" panose="020B0604020202020204" pitchFamily="34" charset="0"/>
                              </a:rPr>
                              <m:t>1</m:t>
                            </m:r>
                          </m:sub>
                        </m:sSub>
                      </m:sub>
                    </m:sSub>
                    <m:f>
                      <m:fPr>
                        <m:ctrlPr>
                          <a:rPr lang="en-US" sz="2000" i="1" smtClean="0">
                            <a:ea typeface="Cambria Math" panose="02040503050406030204" pitchFamily="18" charset="0"/>
                            <a:cs typeface="Arial" panose="020B0604020202020204" pitchFamily="34" charset="0"/>
                          </a:rPr>
                        </m:ctrlPr>
                      </m:fPr>
                      <m:num>
                        <m:r>
                          <a:rPr lang="en-US" sz="2000" i="1" smtClean="0">
                            <a:ea typeface="Cambria Math" panose="02040503050406030204" pitchFamily="18" charset="0"/>
                            <a:cs typeface="Arial" panose="020B0604020202020204" pitchFamily="34" charset="0"/>
                          </a:rPr>
                          <m:t>𝜌</m:t>
                        </m:r>
                        <m:r>
                          <a:rPr lang="en-US" sz="2000" b="0" i="1" smtClean="0">
                            <a:ea typeface="Cambria Math" panose="02040503050406030204" pitchFamily="18" charset="0"/>
                            <a:cs typeface="Arial" panose="020B0604020202020204" pitchFamily="34" charset="0"/>
                          </a:rPr>
                          <m:t>(</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𝑟</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𝑡</m:t>
                        </m:r>
                        <m:r>
                          <a:rPr lang="en-US" sz="2000" b="0" i="1" smtClean="0">
                            <a:ea typeface="Cambria Math" panose="02040503050406030204" pitchFamily="18" charset="0"/>
                            <a:cs typeface="Arial" panose="020B0604020202020204" pitchFamily="34" charset="0"/>
                          </a:rPr>
                          <m:t>−</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𝑅</m:t>
                            </m:r>
                          </m:num>
                          <m:den>
                            <m:r>
                              <a:rPr lang="en-US" sz="2000" b="0" i="1" smtClean="0">
                                <a:ea typeface="Cambria Math" panose="02040503050406030204" pitchFamily="18" charset="0"/>
                                <a:cs typeface="Arial" panose="020B0604020202020204" pitchFamily="34" charset="0"/>
                              </a:rPr>
                              <m:t>𝑐</m:t>
                            </m:r>
                          </m:den>
                        </m:f>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𝑟</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m:t>
                        </m:r>
                      </m:den>
                    </m:f>
                    <m:r>
                      <a:rPr lang="en-US" sz="2000" b="0" i="1" smtClean="0">
                        <a:ea typeface="Cambria Math" panose="02040503050406030204" pitchFamily="18" charset="0"/>
                        <a:cs typeface="Arial" panose="020B0604020202020204" pitchFamily="34" charset="0"/>
                      </a:rPr>
                      <m:t>𝑑</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𝑣</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1</m:t>
                        </m:r>
                      </m:num>
                      <m:den>
                        <m:r>
                          <a:rPr lang="en-US" sz="2000" b="0" i="1" smtClean="0">
                            <a:ea typeface="Cambria Math" panose="02040503050406030204" pitchFamily="18" charset="0"/>
                            <a:cs typeface="Arial" panose="020B0604020202020204" pitchFamily="34" charset="0"/>
                          </a:rPr>
                          <m:t>4</m:t>
                        </m:r>
                        <m:r>
                          <a:rPr lang="en-US" sz="2000" b="0" i="1" smtClean="0">
                            <a:ea typeface="Cambria Math" panose="02040503050406030204" pitchFamily="18" charset="0"/>
                            <a:cs typeface="Arial" panose="020B0604020202020204" pitchFamily="34" charset="0"/>
                          </a:rPr>
                          <m:t>𝜋</m:t>
                        </m:r>
                        <m:sSub>
                          <m:sSubPr>
                            <m:ctrlPr>
                              <a:rPr lang="en-US" sz="2000" b="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𝜖</m:t>
                            </m:r>
                          </m:e>
                          <m:sub>
                            <m:r>
                              <a:rPr lang="en-US" sz="2000" b="0" i="1" smtClean="0">
                                <a:ea typeface="Cambria Math" panose="02040503050406030204" pitchFamily="18" charset="0"/>
                                <a:cs typeface="Arial" panose="020B0604020202020204" pitchFamily="34" charset="0"/>
                              </a:rPr>
                              <m:t>0</m:t>
                            </m:r>
                          </m:sub>
                        </m:sSub>
                      </m:den>
                    </m:f>
                    <m:d>
                      <m:dPr>
                        <m:begChr m:val="["/>
                        <m:endChr m:val="]"/>
                        <m:ctrlPr>
                          <a:rPr lang="en-US" sz="2000" b="0" i="1" smtClean="0">
                            <a:ea typeface="Cambria Math" panose="02040503050406030204" pitchFamily="18" charset="0"/>
                            <a:cs typeface="Arial" panose="020B0604020202020204" pitchFamily="34" charset="0"/>
                          </a:rPr>
                        </m:ctrlPr>
                      </m:dPr>
                      <m:e>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𝑄</m:t>
                            </m:r>
                          </m:num>
                          <m:den>
                            <m:r>
                              <a:rPr lang="en-US" sz="2000" b="0" i="1" smtClean="0">
                                <a:ea typeface="Cambria Math" panose="02040503050406030204" pitchFamily="18" charset="0"/>
                                <a:cs typeface="Arial" panose="020B0604020202020204" pitchFamily="34" charset="0"/>
                              </a:rPr>
                              <m:t>𝑟</m:t>
                            </m:r>
                          </m:den>
                        </m:f>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𝑝</m:t>
                            </m:r>
                            <m:r>
                              <a:rPr lang="en-US" sz="2000" b="0" i="1" smtClean="0">
                                <a:ea typeface="Cambria Math" panose="02040503050406030204" pitchFamily="18" charset="0"/>
                                <a:cs typeface="Arial" panose="020B0604020202020204" pitchFamily="34" charset="0"/>
                              </a:rPr>
                              <m:t>(</m:t>
                            </m:r>
                            <m:r>
                              <a:rPr lang="en-US" sz="2000" i="1">
                                <a:cs typeface="Arial" panose="020B0604020202020204" pitchFamily="34" charset="0"/>
                              </a:rPr>
                              <m:t>𝑡</m:t>
                            </m:r>
                            <m:r>
                              <a:rPr lang="en-US" sz="2000" i="1">
                                <a:cs typeface="Arial" panose="020B0604020202020204" pitchFamily="34" charset="0"/>
                              </a:rPr>
                              <m:t>−</m:t>
                            </m:r>
                            <m:f>
                              <m:fPr>
                                <m:ctrlPr>
                                  <a:rPr lang="en-US" sz="2000" i="1">
                                    <a:cs typeface="Arial" panose="020B0604020202020204" pitchFamily="34" charset="0"/>
                                  </a:rPr>
                                </m:ctrlPr>
                              </m:fPr>
                              <m:num>
                                <m:r>
                                  <a:rPr lang="en-US" sz="2000" i="1">
                                    <a:cs typeface="Arial" panose="020B0604020202020204" pitchFamily="34" charset="0"/>
                                  </a:rPr>
                                  <m:t>𝑟</m:t>
                                </m:r>
                              </m:num>
                              <m:den>
                                <m:r>
                                  <a:rPr lang="en-US" sz="2000" i="1">
                                    <a:cs typeface="Arial" panose="020B0604020202020204" pitchFamily="34" charset="0"/>
                                  </a:rPr>
                                  <m:t>𝑐</m:t>
                                </m:r>
                              </m:den>
                            </m:f>
                            <m:r>
                              <a:rPr lang="en-US" sz="2000" b="0" i="1" smtClean="0">
                                <a:ea typeface="Cambria Math" panose="02040503050406030204" pitchFamily="18" charset="0"/>
                                <a:cs typeface="Arial" panose="020B0604020202020204" pitchFamily="34" charset="0"/>
                              </a:rPr>
                              <m:t>)</m:t>
                            </m:r>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𝑟</m:t>
                                </m:r>
                              </m:e>
                              <m:sup>
                                <m:r>
                                  <a:rPr lang="en-US" sz="2000" b="0" i="1" smtClean="0">
                                    <a:ea typeface="Cambria Math" panose="02040503050406030204" pitchFamily="18" charset="0"/>
                                    <a:cs typeface="Arial" panose="020B0604020202020204" pitchFamily="34" charset="0"/>
                                  </a:rPr>
                                  <m:t>3</m:t>
                                </m:r>
                              </m:sup>
                            </m:sSup>
                          </m:den>
                        </m:f>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𝑑𝑝</m:t>
                                </m:r>
                              </m:num>
                              <m:den>
                                <m:r>
                                  <a:rPr lang="en-US" sz="2000" b="0" i="1" smtClean="0">
                                    <a:ea typeface="Cambria Math" panose="02040503050406030204" pitchFamily="18" charset="0"/>
                                    <a:cs typeface="Arial" panose="020B0604020202020204" pitchFamily="34" charset="0"/>
                                  </a:rPr>
                                  <m:t>𝑑𝑡</m:t>
                                </m:r>
                              </m:den>
                            </m:f>
                            <m:r>
                              <a:rPr lang="en-US" sz="2000" b="0" i="1" smtClean="0">
                                <a:ea typeface="Cambria Math" panose="02040503050406030204" pitchFamily="18" charset="0"/>
                                <a:cs typeface="Arial" panose="020B0604020202020204" pitchFamily="34" charset="0"/>
                              </a:rPr>
                              <m:t>(</m:t>
                            </m:r>
                            <m:r>
                              <a:rPr lang="en-US" sz="2000" i="1">
                                <a:cs typeface="Arial" panose="020B0604020202020204" pitchFamily="34" charset="0"/>
                              </a:rPr>
                              <m:t>𝑡</m:t>
                            </m:r>
                            <m:r>
                              <a:rPr lang="en-US" sz="2000" i="1">
                                <a:cs typeface="Arial" panose="020B0604020202020204" pitchFamily="34" charset="0"/>
                              </a:rPr>
                              <m:t>−</m:t>
                            </m:r>
                            <m:f>
                              <m:fPr>
                                <m:ctrlPr>
                                  <a:rPr lang="en-US" sz="2000" i="1">
                                    <a:cs typeface="Arial" panose="020B0604020202020204" pitchFamily="34" charset="0"/>
                                  </a:rPr>
                                </m:ctrlPr>
                              </m:fPr>
                              <m:num>
                                <m:r>
                                  <a:rPr lang="en-US" sz="2000" i="1">
                                    <a:cs typeface="Arial" panose="020B0604020202020204" pitchFamily="34" charset="0"/>
                                  </a:rPr>
                                  <m:t>𝑟</m:t>
                                </m:r>
                              </m:num>
                              <m:den>
                                <m:r>
                                  <a:rPr lang="en-US" sz="2000" i="1">
                                    <a:cs typeface="Arial" panose="020B0604020202020204" pitchFamily="34" charset="0"/>
                                  </a:rPr>
                                  <m:t>𝑐</m:t>
                                </m:r>
                              </m:den>
                            </m:f>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𝑐</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𝑟</m:t>
                                </m:r>
                              </m:e>
                              <m:sup>
                                <m:r>
                                  <a:rPr lang="en-US" sz="2000" b="0" i="1" smtClean="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cs typeface="Arial" panose="020B0604020202020204" pitchFamily="34" charset="0"/>
                      </a:rPr>
                      <m:t>𝑨</m:t>
                    </m:r>
                    <m:d>
                      <m:dPr>
                        <m:ctrlPr>
                          <a:rPr lang="en-US" sz="2000" b="0" i="1" smtClean="0">
                            <a:cs typeface="Arial" panose="020B0604020202020204" pitchFamily="34" charset="0"/>
                          </a:rPr>
                        </m:ctrlPr>
                      </m:dPr>
                      <m:e>
                        <m:r>
                          <a:rPr lang="en-US" sz="2000" b="0" i="1" smtClean="0">
                            <a:cs typeface="Arial" panose="020B0604020202020204" pitchFamily="34" charset="0"/>
                          </a:rPr>
                          <m:t>𝑟</m:t>
                        </m:r>
                        <m:r>
                          <a:rPr lang="en-US" sz="2000" b="0" i="1" smtClean="0">
                            <a:cs typeface="Arial" panose="020B0604020202020204" pitchFamily="34" charset="0"/>
                          </a:rPr>
                          <m:t>,</m:t>
                        </m:r>
                        <m:r>
                          <a:rPr lang="en-US" sz="2000" b="0" i="1" smtClean="0">
                            <a:cs typeface="Arial" panose="020B0604020202020204" pitchFamily="34" charset="0"/>
                          </a:rPr>
                          <m:t>𝑡</m:t>
                        </m:r>
                      </m:e>
                    </m:d>
                    <m:r>
                      <a:rPr lang="en-US" sz="2000" b="0" i="1" smtClean="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ea typeface="Cambria Math" panose="02040503050406030204" pitchFamily="18" charset="0"/>
                            <a:cs typeface="Arial" panose="020B0604020202020204" pitchFamily="34" charset="0"/>
                          </a:rPr>
                        </m:ctrlPr>
                      </m:fPr>
                      <m:num>
                        <m:sSub>
                          <m:sSubPr>
                            <m:ctrlPr>
                              <a:rPr lang="en-US" sz="2000" i="1" smtClean="0">
                                <a:ea typeface="Cambria Math" panose="02040503050406030204" pitchFamily="18" charset="0"/>
                                <a:cs typeface="Arial" panose="020B0604020202020204" pitchFamily="34" charset="0"/>
                              </a:rPr>
                            </m:ctrlPr>
                          </m:sSubPr>
                          <m:e>
                            <m:r>
                              <a:rPr lang="en-US" sz="2000" i="1" smtClean="0">
                                <a:ea typeface="Cambria Math" panose="02040503050406030204" pitchFamily="18" charset="0"/>
                                <a:cs typeface="Arial" panose="020B0604020202020204" pitchFamily="34" charset="0"/>
                              </a:rPr>
                              <m:t>𝜇</m:t>
                            </m:r>
                          </m:e>
                          <m:sub>
                            <m:r>
                              <a:rPr lang="en-US" sz="2000" b="0" i="1" smtClean="0">
                                <a:ea typeface="Cambria Math" panose="02040503050406030204" pitchFamily="18" charset="0"/>
                                <a:cs typeface="Arial" panose="020B0604020202020204" pitchFamily="34" charset="0"/>
                              </a:rPr>
                              <m:t>0</m:t>
                            </m:r>
                          </m:sub>
                        </m:sSub>
                      </m:num>
                      <m:den>
                        <m:r>
                          <a:rPr lang="en-US" sz="2000" i="1">
                            <a:ea typeface="Cambria Math" panose="02040503050406030204" pitchFamily="18" charset="0"/>
                            <a:cs typeface="Arial" panose="020B0604020202020204" pitchFamily="34" charset="0"/>
                          </a:rPr>
                          <m:t>4</m:t>
                        </m:r>
                        <m:r>
                          <a:rPr lang="en-US" sz="2000" i="1">
                            <a:ea typeface="Cambria Math" panose="02040503050406030204" pitchFamily="18" charset="0"/>
                            <a:cs typeface="Arial" panose="020B0604020202020204" pitchFamily="34" charset="0"/>
                          </a:rPr>
                          <m:t>𝜋</m:t>
                        </m:r>
                      </m:den>
                    </m:f>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m:t>
                        </m:r>
                      </m:e>
                      <m:sub>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𝑉</m:t>
                            </m:r>
                          </m:e>
                          <m:sub>
                            <m:r>
                              <a:rPr lang="en-US" sz="2000" i="1">
                                <a:ea typeface="Cambria Math" panose="02040503050406030204" pitchFamily="18" charset="0"/>
                                <a:cs typeface="Arial" panose="020B0604020202020204" pitchFamily="34" charset="0"/>
                              </a:rPr>
                              <m:t>1</m:t>
                            </m:r>
                          </m:sub>
                        </m:sSub>
                      </m:sub>
                    </m:sSub>
                    <m:f>
                      <m:fPr>
                        <m:ctrlPr>
                          <a:rPr lang="en-US" sz="2000" i="1">
                            <a:ea typeface="Cambria Math" panose="02040503050406030204" pitchFamily="18" charset="0"/>
                            <a:cs typeface="Arial" panose="020B0604020202020204" pitchFamily="34" charset="0"/>
                          </a:rPr>
                        </m:ctrlPr>
                      </m:fPr>
                      <m:num>
                        <m:r>
                          <a:rPr lang="en-US" sz="2000" b="1" i="1" smtClean="0">
                            <a:ea typeface="Cambria Math" panose="02040503050406030204" pitchFamily="18" charset="0"/>
                            <a:cs typeface="Arial" panose="020B0604020202020204" pitchFamily="34" charset="0"/>
                          </a:rPr>
                          <m:t>𝒋</m:t>
                        </m:r>
                        <m:r>
                          <a:rPr lang="en-US" sz="2000" i="1">
                            <a:ea typeface="Cambria Math" panose="02040503050406030204" pitchFamily="18" charset="0"/>
                            <a:cs typeface="Arial" panose="020B0604020202020204" pitchFamily="34" charset="0"/>
                          </a:rPr>
                          <m:t>(</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𝑟</m:t>
                            </m:r>
                          </m:e>
                          <m:sup>
                            <m:r>
                              <a:rPr lang="en-US" sz="2000" i="1">
                                <a:ea typeface="Cambria Math" panose="02040503050406030204" pitchFamily="18" charset="0"/>
                                <a:cs typeface="Arial" panose="020B0604020202020204" pitchFamily="34" charset="0"/>
                              </a:rPr>
                              <m:t>′</m:t>
                            </m:r>
                          </m:sup>
                        </m:sSup>
                        <m:r>
                          <a:rPr lang="en-US" sz="2000" i="1">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 </m:t>
                        </m:r>
                        <m:r>
                          <a:rPr lang="en-US" sz="2000" i="1">
                            <a:ea typeface="Cambria Math" panose="02040503050406030204" pitchFamily="18" charset="0"/>
                            <a:cs typeface="Arial" panose="020B0604020202020204" pitchFamily="34" charset="0"/>
                          </a:rPr>
                          <m:t>𝑡</m:t>
                        </m:r>
                        <m:r>
                          <a:rPr lang="en-US" sz="2000" i="1">
                            <a:ea typeface="Cambria Math" panose="02040503050406030204" pitchFamily="18" charset="0"/>
                            <a:cs typeface="Arial" panose="020B0604020202020204" pitchFamily="34" charset="0"/>
                          </a:rPr>
                          <m:t>−</m:t>
                        </m:r>
                        <m:f>
                          <m:fPr>
                            <m:ctrlPr>
                              <a:rPr lang="en-US" sz="2000" i="1">
                                <a:ea typeface="Cambria Math" panose="02040503050406030204" pitchFamily="18" charset="0"/>
                                <a:cs typeface="Arial" panose="020B0604020202020204" pitchFamily="34" charset="0"/>
                              </a:rPr>
                            </m:ctrlPr>
                          </m:fPr>
                          <m:num>
                            <m:r>
                              <a:rPr lang="en-US" sz="2000" i="1">
                                <a:ea typeface="Cambria Math" panose="02040503050406030204" pitchFamily="18" charset="0"/>
                                <a:cs typeface="Arial" panose="020B0604020202020204" pitchFamily="34" charset="0"/>
                              </a:rPr>
                              <m:t>𝑅</m:t>
                            </m:r>
                          </m:num>
                          <m:den>
                            <m:r>
                              <a:rPr lang="en-US" sz="2000" i="1">
                                <a:ea typeface="Cambria Math" panose="02040503050406030204" pitchFamily="18" charset="0"/>
                                <a:cs typeface="Arial" panose="020B0604020202020204" pitchFamily="34" charset="0"/>
                              </a:rPr>
                              <m:t>𝑐</m:t>
                            </m:r>
                          </m:den>
                        </m:f>
                        <m:r>
                          <a:rPr lang="en-US" sz="2000" i="1">
                            <a:ea typeface="Cambria Math" panose="02040503050406030204" pitchFamily="18" charset="0"/>
                            <a:cs typeface="Arial" panose="020B0604020202020204" pitchFamily="34" charset="0"/>
                          </a:rPr>
                          <m:t>)</m:t>
                        </m:r>
                      </m:num>
                      <m:den>
                        <m:r>
                          <a:rPr lang="en-US" sz="2000" i="1">
                            <a:ea typeface="Cambria Math" panose="02040503050406030204" pitchFamily="18" charset="0"/>
                            <a:cs typeface="Arial" panose="020B0604020202020204" pitchFamily="34" charset="0"/>
                          </a:rPr>
                          <m:t>|</m:t>
                        </m:r>
                        <m:r>
                          <a:rPr lang="en-US" sz="2000" i="1">
                            <a:ea typeface="Cambria Math" panose="02040503050406030204" pitchFamily="18" charset="0"/>
                            <a:cs typeface="Arial" panose="020B0604020202020204" pitchFamily="34" charset="0"/>
                          </a:rPr>
                          <m:t>𝑟</m:t>
                        </m:r>
                        <m:r>
                          <a:rPr lang="en-US" sz="2000" i="1">
                            <a:ea typeface="Cambria Math" panose="02040503050406030204" pitchFamily="18" charset="0"/>
                            <a:cs typeface="Arial" panose="020B0604020202020204" pitchFamily="34" charset="0"/>
                          </a:rPr>
                          <m:t>−</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𝑟</m:t>
                            </m:r>
                          </m:e>
                          <m:sup>
                            <m:r>
                              <a:rPr lang="en-US" sz="2000" i="1">
                                <a:ea typeface="Cambria Math" panose="02040503050406030204" pitchFamily="18" charset="0"/>
                                <a:cs typeface="Arial" panose="020B0604020202020204" pitchFamily="34" charset="0"/>
                              </a:rPr>
                              <m:t>′</m:t>
                            </m:r>
                          </m:sup>
                        </m:sSup>
                        <m:r>
                          <a:rPr lang="en-US" sz="2000" i="1">
                            <a:ea typeface="Cambria Math" panose="02040503050406030204" pitchFamily="18" charset="0"/>
                            <a:cs typeface="Arial" panose="020B0604020202020204" pitchFamily="34" charset="0"/>
                          </a:rPr>
                          <m:t>|</m:t>
                        </m:r>
                      </m:den>
                    </m:f>
                    <m:r>
                      <a:rPr lang="en-US" sz="2000" i="1">
                        <a:ea typeface="Cambria Math" panose="02040503050406030204" pitchFamily="18" charset="0"/>
                        <a:cs typeface="Arial" panose="020B0604020202020204" pitchFamily="34" charset="0"/>
                      </a:rPr>
                      <m:t>𝑑</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𝑣</m:t>
                        </m:r>
                      </m:e>
                      <m:sup>
                        <m:r>
                          <a:rPr lang="en-US" sz="2000" i="1">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m:t>
                    </m:r>
                    <m:r>
                      <a:rPr lang="en-US" sz="2000" b="0" i="1" smtClean="0">
                        <a:cs typeface="Arial" panose="020B0604020202020204" pitchFamily="34" charset="0"/>
                      </a:rPr>
                      <m:t> </m:t>
                    </m:r>
                    <m:f>
                      <m:fPr>
                        <m:ctrlPr>
                          <a:rPr lang="en-US" sz="2000" b="0" i="1" smtClean="0">
                            <a:cs typeface="Arial" panose="020B0604020202020204" pitchFamily="34" charset="0"/>
                          </a:rPr>
                        </m:ctrlPr>
                      </m:fPr>
                      <m:num>
                        <m:sSub>
                          <m:sSubPr>
                            <m:ctrlPr>
                              <a:rPr lang="en-US" sz="2000" b="0" i="1" smtClean="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𝜇</m:t>
                            </m:r>
                          </m:e>
                          <m:sub>
                            <m:r>
                              <a:rPr lang="en-US" sz="2000" b="0" i="1" smtClean="0">
                                <a:cs typeface="Arial" panose="020B0604020202020204" pitchFamily="34" charset="0"/>
                              </a:rPr>
                              <m:t>0</m:t>
                            </m:r>
                          </m:sub>
                        </m:sSub>
                      </m:num>
                      <m:den>
                        <m:r>
                          <a:rPr lang="en-US" sz="2000" b="0" i="1" smtClean="0">
                            <a:cs typeface="Arial" panose="020B0604020202020204" pitchFamily="34" charset="0"/>
                          </a:rPr>
                          <m:t>4</m:t>
                        </m:r>
                        <m:r>
                          <a:rPr lang="en-US" sz="2000" b="0" i="1" smtClean="0">
                            <a:ea typeface="Cambria Math" panose="02040503050406030204" pitchFamily="18" charset="0"/>
                            <a:cs typeface="Arial" panose="020B0604020202020204" pitchFamily="34" charset="0"/>
                          </a:rPr>
                          <m:t>𝜋</m:t>
                        </m:r>
                        <m:r>
                          <a:rPr lang="en-US" sz="2000" b="0" i="1" smtClean="0">
                            <a:ea typeface="Cambria Math" panose="02040503050406030204" pitchFamily="18" charset="0"/>
                            <a:cs typeface="Arial" panose="020B0604020202020204" pitchFamily="34" charset="0"/>
                          </a:rPr>
                          <m:t>𝑟</m:t>
                        </m:r>
                      </m:den>
                    </m:f>
                    <m:r>
                      <a:rPr lang="en-US" sz="2000" b="0" i="1" smtClean="0">
                        <a:cs typeface="Arial" panose="020B0604020202020204" pitchFamily="34" charset="0"/>
                      </a:rPr>
                      <m:t> </m:t>
                    </m:r>
                    <m:f>
                      <m:fPr>
                        <m:ctrlPr>
                          <a:rPr lang="en-US" sz="2000" b="0" i="1" smtClean="0">
                            <a:cs typeface="Arial" panose="020B0604020202020204" pitchFamily="34" charset="0"/>
                          </a:rPr>
                        </m:ctrlPr>
                      </m:fPr>
                      <m:num>
                        <m:r>
                          <a:rPr lang="en-US" sz="2000" b="0" i="1" smtClean="0">
                            <a:cs typeface="Arial" panose="020B0604020202020204" pitchFamily="34" charset="0"/>
                          </a:rPr>
                          <m:t>𝑑</m:t>
                        </m:r>
                      </m:num>
                      <m:den>
                        <m:r>
                          <a:rPr lang="en-US" sz="2000" b="0" i="1" smtClean="0">
                            <a:cs typeface="Arial" panose="020B0604020202020204" pitchFamily="34" charset="0"/>
                          </a:rPr>
                          <m:t>𝑑𝑡</m:t>
                        </m:r>
                      </m:den>
                    </m:f>
                    <m:r>
                      <a:rPr lang="en-US" sz="2000" b="1" i="1" smtClean="0">
                        <a:cs typeface="Arial" panose="020B0604020202020204" pitchFamily="34" charset="0"/>
                      </a:rPr>
                      <m:t>𝒑</m:t>
                    </m:r>
                    <m:r>
                      <a:rPr lang="en-US" sz="2000" b="0" i="1" smtClean="0">
                        <a:cs typeface="Arial" panose="020B0604020202020204" pitchFamily="34" charset="0"/>
                      </a:rPr>
                      <m:t>(</m:t>
                    </m:r>
                    <m:r>
                      <a:rPr lang="en-US" sz="2000" i="1">
                        <a:cs typeface="Arial" panose="020B0604020202020204" pitchFamily="34" charset="0"/>
                      </a:rPr>
                      <m:t>𝑡</m:t>
                    </m:r>
                    <m:r>
                      <a:rPr lang="en-US" sz="2000" i="1">
                        <a:cs typeface="Arial" panose="020B0604020202020204" pitchFamily="34" charset="0"/>
                      </a:rPr>
                      <m:t>−</m:t>
                    </m:r>
                    <m:f>
                      <m:fPr>
                        <m:ctrlPr>
                          <a:rPr lang="en-US" sz="2000" i="1">
                            <a:cs typeface="Arial" panose="020B0604020202020204" pitchFamily="34" charset="0"/>
                          </a:rPr>
                        </m:ctrlPr>
                      </m:fPr>
                      <m:num>
                        <m:r>
                          <a:rPr lang="en-US" sz="2000" i="1">
                            <a:cs typeface="Arial" panose="020B0604020202020204" pitchFamily="34" charset="0"/>
                          </a:rPr>
                          <m:t>𝑟</m:t>
                        </m:r>
                      </m:num>
                      <m:den>
                        <m:r>
                          <a:rPr lang="en-US" sz="2000" i="1">
                            <a:cs typeface="Arial" panose="020B0604020202020204" pitchFamily="34" charset="0"/>
                          </a:rPr>
                          <m:t>𝑐</m:t>
                        </m:r>
                      </m:den>
                    </m:f>
                    <m:r>
                      <a:rPr lang="en-US" sz="2000" b="0" i="1" smtClean="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cs typeface="Arial" panose="020B0604020202020204" pitchFamily="34" charset="0"/>
                      </a:rPr>
                      <m:t>𝑬</m:t>
                    </m:r>
                    <m:r>
                      <a:rPr lang="en-US" sz="2000" b="0" i="1" smtClean="0">
                        <a:cs typeface="Arial" panose="020B0604020202020204" pitchFamily="34" charset="0"/>
                      </a:rPr>
                      <m:t>=−</m:t>
                    </m:r>
                    <m:f>
                      <m:fPr>
                        <m:ctrlPr>
                          <a:rPr lang="en-US" sz="2000" b="0" i="1" smtClean="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m:t>
                        </m:r>
                        <m:r>
                          <a:rPr lang="en-US" sz="2000" b="1" i="1" smtClean="0">
                            <a:ea typeface="Cambria Math" panose="02040503050406030204" pitchFamily="18" charset="0"/>
                            <a:cs typeface="Arial" panose="020B0604020202020204" pitchFamily="34" charset="0"/>
                          </a:rPr>
                          <m:t>𝑨</m:t>
                        </m:r>
                      </m:num>
                      <m:den>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𝑡</m:t>
                        </m:r>
                      </m:den>
                    </m:f>
                    <m:r>
                      <a:rPr lang="en-US" sz="2000" b="0" i="1" smtClean="0">
                        <a:cs typeface="Arial" panose="020B0604020202020204" pitchFamily="34" charset="0"/>
                      </a:rPr>
                      <m:t>−</m:t>
                    </m:r>
                    <m:r>
                      <m:rPr>
                        <m:sty m:val="p"/>
                      </m:rP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cs typeface="Arial" panose="020B0604020202020204" pitchFamily="34" charset="0"/>
                      </a:rPr>
                      <m:t>𝑩</m:t>
                    </m:r>
                    <m:d>
                      <m:dPr>
                        <m:ctrlPr>
                          <a:rPr lang="en-US" sz="2000" i="1">
                            <a:cs typeface="Arial" panose="020B0604020202020204" pitchFamily="34" charset="0"/>
                          </a:rPr>
                        </m:ctrlPr>
                      </m:dPr>
                      <m:e>
                        <m:r>
                          <a:rPr lang="en-US" sz="2000" i="1">
                            <a:cs typeface="Arial" panose="020B0604020202020204" pitchFamily="34" charset="0"/>
                          </a:rPr>
                          <m:t>𝑟</m:t>
                        </m:r>
                        <m:r>
                          <a:rPr lang="en-US" sz="2000" i="1">
                            <a:cs typeface="Arial" panose="020B0604020202020204" pitchFamily="34" charset="0"/>
                          </a:rPr>
                          <m:t>,</m:t>
                        </m:r>
                        <m:r>
                          <a:rPr lang="en-US" sz="2000" i="1">
                            <a:cs typeface="Arial" panose="020B0604020202020204" pitchFamily="34" charset="0"/>
                          </a:rPr>
                          <m:t>𝑡</m:t>
                        </m:r>
                      </m:e>
                    </m:d>
                    <m:r>
                      <a:rPr lang="en-US" sz="2000" i="1">
                        <a:cs typeface="Arial" panose="020B0604020202020204" pitchFamily="34" charset="0"/>
                      </a:rPr>
                      <m:t>=</m:t>
                    </m:r>
                    <m:f>
                      <m:fPr>
                        <m:ctrlPr>
                          <a:rPr lang="en-US" sz="2000" i="1">
                            <a:cs typeface="Arial" panose="020B0604020202020204" pitchFamily="34" charset="0"/>
                          </a:rPr>
                        </m:ctrlPr>
                      </m:fPr>
                      <m:num>
                        <m:r>
                          <a:rPr lang="en-US" sz="2000" b="0" i="1" smtClean="0">
                            <a:cs typeface="Arial" panose="020B0604020202020204" pitchFamily="34" charset="0"/>
                          </a:rPr>
                          <m:t>−</m:t>
                        </m:r>
                        <m:sSub>
                          <m:sSubPr>
                            <m:ctrlPr>
                              <a:rPr lang="en-US" sz="2000" i="1">
                                <a:cs typeface="Arial" panose="020B0604020202020204" pitchFamily="34" charset="0"/>
                              </a:rPr>
                            </m:ctrlPr>
                          </m:sSubPr>
                          <m:e>
                            <m:r>
                              <a:rPr lang="en-US" sz="2000" i="1">
                                <a:ea typeface="Cambria Math" panose="02040503050406030204" pitchFamily="18" charset="0"/>
                                <a:cs typeface="Arial" panose="020B0604020202020204" pitchFamily="34" charset="0"/>
                              </a:rPr>
                              <m:t>𝜇</m:t>
                            </m:r>
                          </m:e>
                          <m:sub>
                            <m:r>
                              <a:rPr lang="en-US" sz="2000" i="1">
                                <a:cs typeface="Arial" panose="020B0604020202020204" pitchFamily="34" charset="0"/>
                              </a:rPr>
                              <m:t>0</m:t>
                            </m:r>
                          </m:sub>
                        </m:sSub>
                      </m:num>
                      <m:den>
                        <m:r>
                          <a:rPr lang="en-US" sz="2000" i="1">
                            <a:cs typeface="Arial" panose="020B0604020202020204" pitchFamily="34" charset="0"/>
                          </a:rPr>
                          <m:t>4</m:t>
                        </m:r>
                        <m:r>
                          <a:rPr lang="en-US" sz="2000" i="1">
                            <a:ea typeface="Cambria Math" panose="02040503050406030204" pitchFamily="18" charset="0"/>
                            <a:cs typeface="Arial" panose="020B0604020202020204" pitchFamily="34" charset="0"/>
                          </a:rPr>
                          <m:t>𝜋</m:t>
                        </m:r>
                        <m:r>
                          <a:rPr lang="en-US" sz="2000" b="0" i="1" smtClean="0">
                            <a:ea typeface="Cambria Math" panose="02040503050406030204" pitchFamily="18" charset="0"/>
                            <a:cs typeface="Arial" panose="020B0604020202020204" pitchFamily="34" charset="0"/>
                          </a:rPr>
                          <m:t>𝑐</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𝑟</m:t>
                            </m:r>
                          </m:e>
                          <m:sup>
                            <m:r>
                              <a:rPr lang="en-US" sz="2000" b="0" i="1" smtClean="0">
                                <a:ea typeface="Cambria Math" panose="02040503050406030204" pitchFamily="18" charset="0"/>
                                <a:cs typeface="Arial" panose="020B0604020202020204" pitchFamily="34" charset="0"/>
                              </a:rPr>
                              <m:t>2</m:t>
                            </m:r>
                          </m:sup>
                        </m:sSup>
                      </m:den>
                    </m:f>
                    <m:r>
                      <a:rPr lang="en-US" sz="2000" b="1" i="1" smtClean="0">
                        <a:ea typeface="Cambria Math" panose="02040503050406030204" pitchFamily="18" charset="0"/>
                        <a:cs typeface="Arial" panose="020B0604020202020204" pitchFamily="34" charset="0"/>
                      </a:rPr>
                      <m:t>𝒓</m:t>
                    </m:r>
                    <m:r>
                      <a:rPr lang="en-US" sz="2000" b="0" i="1" smtClean="0">
                        <a:ea typeface="Cambria Math" panose="02040503050406030204" pitchFamily="18" charset="0"/>
                        <a:cs typeface="Arial" panose="020B0604020202020204" pitchFamily="34" charset="0"/>
                      </a:rPr>
                      <m:t> ×</m:t>
                    </m:r>
                    <m:f>
                      <m:fPr>
                        <m:ctrlPr>
                          <a:rPr lang="en-US" sz="2000" i="1">
                            <a:cs typeface="Arial" panose="020B0604020202020204" pitchFamily="34" charset="0"/>
                          </a:rPr>
                        </m:ctrlPr>
                      </m:fPr>
                      <m:num>
                        <m:sSup>
                          <m:sSupPr>
                            <m:ctrlPr>
                              <a:rPr lang="en-US" sz="2000" i="1" smtClean="0">
                                <a:cs typeface="Arial" panose="020B0604020202020204" pitchFamily="34" charset="0"/>
                              </a:rPr>
                            </m:ctrlPr>
                          </m:sSupPr>
                          <m:e>
                            <m:r>
                              <a:rPr lang="en-US" sz="2000" b="0" i="1" smtClean="0">
                                <a:cs typeface="Arial" panose="020B0604020202020204" pitchFamily="34" charset="0"/>
                              </a:rPr>
                              <m:t>𝑑</m:t>
                            </m:r>
                          </m:e>
                          <m:sup>
                            <m:r>
                              <a:rPr lang="en-US" sz="2000" b="0" i="1" smtClean="0">
                                <a:cs typeface="Arial" panose="020B0604020202020204" pitchFamily="34" charset="0"/>
                              </a:rPr>
                              <m:t>2</m:t>
                            </m:r>
                          </m:sup>
                        </m:sSup>
                      </m:num>
                      <m:den>
                        <m:sSup>
                          <m:sSupPr>
                            <m:ctrlPr>
                              <a:rPr lang="en-US" sz="2000" i="1" smtClean="0">
                                <a:cs typeface="Arial" panose="020B0604020202020204" pitchFamily="34" charset="0"/>
                              </a:rPr>
                            </m:ctrlPr>
                          </m:sSupPr>
                          <m:e>
                            <m:r>
                              <a:rPr lang="en-US" sz="2000" b="0" i="1" smtClean="0">
                                <a:cs typeface="Arial" panose="020B0604020202020204" pitchFamily="34" charset="0"/>
                              </a:rPr>
                              <m:t>𝑑𝑡</m:t>
                            </m:r>
                          </m:e>
                          <m:sup>
                            <m:r>
                              <a:rPr lang="en-US" sz="2000" b="0" i="1" smtClean="0">
                                <a:cs typeface="Arial" panose="020B0604020202020204" pitchFamily="34" charset="0"/>
                              </a:rPr>
                              <m:t>2</m:t>
                            </m:r>
                          </m:sup>
                        </m:sSup>
                      </m:den>
                    </m:f>
                    <m:r>
                      <a:rPr lang="en-US" sz="2000" b="1" i="1" smtClean="0">
                        <a:cs typeface="Arial" panose="020B0604020202020204" pitchFamily="34" charset="0"/>
                      </a:rPr>
                      <m:t>𝒑</m:t>
                    </m:r>
                    <m:r>
                      <a:rPr lang="en-US" sz="2000" i="1">
                        <a:cs typeface="Arial" panose="020B0604020202020204" pitchFamily="34" charset="0"/>
                      </a:rPr>
                      <m:t>(</m:t>
                    </m:r>
                    <m:r>
                      <a:rPr lang="en-US" sz="2000" i="1">
                        <a:cs typeface="Arial" panose="020B0604020202020204" pitchFamily="34" charset="0"/>
                      </a:rPr>
                      <m:t>𝑡</m:t>
                    </m:r>
                    <m:r>
                      <a:rPr lang="en-US" sz="2000" i="1">
                        <a:cs typeface="Arial" panose="020B0604020202020204" pitchFamily="34" charset="0"/>
                      </a:rPr>
                      <m:t>−</m:t>
                    </m:r>
                    <m:f>
                      <m:fPr>
                        <m:ctrlPr>
                          <a:rPr lang="en-US" sz="2000" i="1">
                            <a:cs typeface="Arial" panose="020B0604020202020204" pitchFamily="34" charset="0"/>
                          </a:rPr>
                        </m:ctrlPr>
                      </m:fPr>
                      <m:num>
                        <m:r>
                          <a:rPr lang="en-US" sz="2000" i="1">
                            <a:cs typeface="Arial" panose="020B0604020202020204" pitchFamily="34" charset="0"/>
                          </a:rPr>
                          <m:t>𝑟</m:t>
                        </m:r>
                      </m:num>
                      <m:den>
                        <m:r>
                          <a:rPr lang="en-US" sz="2000" i="1">
                            <a:cs typeface="Arial" panose="020B0604020202020204" pitchFamily="34" charset="0"/>
                          </a:rPr>
                          <m:t>𝑐</m:t>
                        </m:r>
                      </m:den>
                    </m:f>
                    <m:r>
                      <a:rPr lang="en-US" sz="2000" i="1">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cs typeface="Arial" panose="020B0604020202020204" pitchFamily="34" charset="0"/>
                      </a:rPr>
                      <m:t>𝑬</m:t>
                    </m:r>
                    <m:d>
                      <m:dPr>
                        <m:ctrlPr>
                          <a:rPr lang="en-US" sz="2000" b="0" i="1" smtClean="0">
                            <a:cs typeface="Arial" panose="020B0604020202020204" pitchFamily="34" charset="0"/>
                          </a:rPr>
                        </m:ctrlPr>
                      </m:dPr>
                      <m:e>
                        <m:r>
                          <a:rPr lang="en-US" sz="2000" b="0" i="1" smtClean="0">
                            <a:cs typeface="Arial" panose="020B0604020202020204" pitchFamily="34" charset="0"/>
                          </a:rPr>
                          <m:t>𝑟</m:t>
                        </m:r>
                        <m:r>
                          <a:rPr lang="en-US" sz="2000" b="0" i="1" smtClean="0">
                            <a:cs typeface="Arial" panose="020B0604020202020204" pitchFamily="34" charset="0"/>
                          </a:rPr>
                          <m:t>,</m:t>
                        </m:r>
                        <m:r>
                          <a:rPr lang="en-US" sz="2000" b="0" i="1" smtClean="0">
                            <a:cs typeface="Arial" panose="020B0604020202020204" pitchFamily="34" charset="0"/>
                          </a:rPr>
                          <m:t>𝑡</m:t>
                        </m:r>
                      </m:e>
                    </m:d>
                    <m:r>
                      <a:rPr lang="en-US" sz="2000" b="0" i="1" smtClean="0">
                        <a:cs typeface="Arial" panose="020B0604020202020204" pitchFamily="34" charset="0"/>
                      </a:rPr>
                      <m:t>=−</m:t>
                    </m:r>
                    <m:f>
                      <m:fPr>
                        <m:ctrlPr>
                          <a:rPr lang="en-US" sz="2000" b="0" i="1" smtClean="0">
                            <a:cs typeface="Arial" panose="020B0604020202020204" pitchFamily="34" charset="0"/>
                          </a:rPr>
                        </m:ctrlPr>
                      </m:fPr>
                      <m:num>
                        <m:r>
                          <a:rPr lang="en-US" sz="2000" b="0" i="1" smtClean="0">
                            <a:cs typeface="Arial" panose="020B0604020202020204" pitchFamily="34" charset="0"/>
                          </a:rPr>
                          <m:t>𝑐</m:t>
                        </m:r>
                      </m:num>
                      <m:den>
                        <m:r>
                          <a:rPr lang="en-US" sz="2000" b="0" i="1" smtClean="0">
                            <a:cs typeface="Arial" panose="020B0604020202020204" pitchFamily="34" charset="0"/>
                          </a:rPr>
                          <m:t>𝑟</m:t>
                        </m:r>
                      </m:den>
                    </m:f>
                    <m:r>
                      <a:rPr lang="en-US" sz="2000" b="1" i="1" smtClean="0">
                        <a:cs typeface="Arial" panose="020B0604020202020204" pitchFamily="34" charset="0"/>
                      </a:rPr>
                      <m:t>𝒓</m:t>
                    </m:r>
                    <m:r>
                      <a:rPr lang="en-US" sz="2000" b="0" i="1" smtClean="0">
                        <a:ea typeface="Cambria Math" panose="02040503050406030204" pitchFamily="18" charset="0"/>
                        <a:cs typeface="Arial" panose="020B0604020202020204" pitchFamily="34" charset="0"/>
                      </a:rPr>
                      <m:t>× </m:t>
                    </m:r>
                    <m:r>
                      <a:rPr lang="en-US" sz="2000" b="1" i="1">
                        <a:cs typeface="Arial" panose="020B0604020202020204" pitchFamily="34" charset="0"/>
                      </a:rPr>
                      <m:t>𝑩</m:t>
                    </m:r>
                    <m:d>
                      <m:dPr>
                        <m:ctrlPr>
                          <a:rPr lang="en-US" sz="2000" i="1">
                            <a:cs typeface="Arial" panose="020B0604020202020204" pitchFamily="34" charset="0"/>
                          </a:rPr>
                        </m:ctrlPr>
                      </m:dPr>
                      <m:e>
                        <m:r>
                          <a:rPr lang="en-US" sz="2000" i="1">
                            <a:cs typeface="Arial" panose="020B0604020202020204" pitchFamily="34" charset="0"/>
                          </a:rPr>
                          <m:t>𝑟</m:t>
                        </m:r>
                        <m:r>
                          <a:rPr lang="en-US" sz="2000" i="1">
                            <a:cs typeface="Arial" panose="020B0604020202020204" pitchFamily="34" charset="0"/>
                          </a:rPr>
                          <m:t>,</m:t>
                        </m:r>
                        <m:r>
                          <a:rPr lang="en-US" sz="2000" i="1">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cs typeface="Arial" panose="020B0604020202020204" pitchFamily="34" charset="0"/>
                          </a:rPr>
                        </m:ctrlPr>
                      </m:fPr>
                      <m:num>
                        <m:r>
                          <a:rPr lang="en-US" sz="2000" b="0" i="1" smtClean="0">
                            <a:cs typeface="Arial" panose="020B0604020202020204" pitchFamily="34" charset="0"/>
                          </a:rPr>
                          <m:t>𝑑</m:t>
                        </m:r>
                        <m:r>
                          <a:rPr lang="en-US" sz="2000" b="1" i="1" smtClean="0">
                            <a:cs typeface="Arial" panose="020B0604020202020204" pitchFamily="34" charset="0"/>
                          </a:rPr>
                          <m:t>𝒑</m:t>
                        </m:r>
                      </m:num>
                      <m:den>
                        <m:r>
                          <a:rPr lang="en-US" sz="2000" b="0" i="1" smtClean="0">
                            <a:cs typeface="Arial" panose="020B0604020202020204" pitchFamily="34" charset="0"/>
                          </a:rPr>
                          <m:t>𝑑𝑡</m:t>
                        </m:r>
                      </m:den>
                    </m:f>
                    <m:r>
                      <a:rPr lang="en-US" sz="2000" b="0" i="1" smtClean="0">
                        <a:cs typeface="Arial" panose="020B0604020202020204" pitchFamily="34" charset="0"/>
                      </a:rPr>
                      <m:t>=</m:t>
                    </m:r>
                    <m:r>
                      <a:rPr lang="en-US" sz="2000" b="0" i="1" smtClean="0">
                        <a:cs typeface="Arial" panose="020B0604020202020204" pitchFamily="34" charset="0"/>
                      </a:rPr>
                      <m:t>𝑞</m:t>
                    </m:r>
                    <m:f>
                      <m:fPr>
                        <m:ctrlPr>
                          <a:rPr lang="en-US" sz="2000" b="0" i="1" smtClean="0">
                            <a:cs typeface="Arial" panose="020B0604020202020204" pitchFamily="34" charset="0"/>
                          </a:rPr>
                        </m:ctrlPr>
                      </m:fPr>
                      <m:num>
                        <m:r>
                          <a:rPr lang="en-US" sz="2000" b="0" i="1" smtClean="0">
                            <a:cs typeface="Arial" panose="020B0604020202020204" pitchFamily="34" charset="0"/>
                          </a:rPr>
                          <m:t>𝑑𝑟</m:t>
                        </m:r>
                        <m:r>
                          <a:rPr lang="en-US" sz="2000" b="0" i="1" smtClean="0">
                            <a:cs typeface="Arial" panose="020B0604020202020204" pitchFamily="34" charset="0"/>
                          </a:rPr>
                          <m:t>′</m:t>
                        </m:r>
                      </m:num>
                      <m:den>
                        <m:r>
                          <a:rPr lang="en-US" sz="2000" b="0" i="1" smtClean="0">
                            <a:cs typeface="Arial" panose="020B0604020202020204" pitchFamily="34" charset="0"/>
                          </a:rPr>
                          <m:t>𝑑𝑡</m:t>
                        </m:r>
                      </m:den>
                    </m:f>
                    <m:r>
                      <a:rPr lang="en-US" sz="2000" b="0" i="1" smtClean="0">
                        <a:cs typeface="Arial" panose="020B0604020202020204" pitchFamily="34" charset="0"/>
                      </a:rPr>
                      <m:t>=</m:t>
                    </m:r>
                    <m:r>
                      <a:rPr lang="en-US" sz="2000" b="0" i="1" smtClean="0">
                        <a:cs typeface="Arial" panose="020B0604020202020204" pitchFamily="34" charset="0"/>
                      </a:rPr>
                      <m:t>𝑞𝑣</m:t>
                    </m:r>
                    <m:r>
                      <a:rPr lang="en-US" sz="2000" b="0" i="1" smtClean="0">
                        <a:cs typeface="Arial" panose="020B0604020202020204" pitchFamily="34" charset="0"/>
                      </a:rPr>
                      <m:t>,  </m:t>
                    </m:r>
                    <m:f>
                      <m:fPr>
                        <m:ctrlPr>
                          <a:rPr lang="en-US" sz="2000" b="0" i="1" smtClean="0">
                            <a:cs typeface="Arial" panose="020B0604020202020204" pitchFamily="34" charset="0"/>
                          </a:rPr>
                        </m:ctrlPr>
                      </m:fPr>
                      <m:num>
                        <m:sSup>
                          <m:sSupPr>
                            <m:ctrlPr>
                              <a:rPr lang="en-US" sz="2000" b="0" i="1" smtClean="0">
                                <a:cs typeface="Arial" panose="020B0604020202020204" pitchFamily="34" charset="0"/>
                              </a:rPr>
                            </m:ctrlPr>
                          </m:sSupPr>
                          <m:e>
                            <m:r>
                              <a:rPr lang="en-US" sz="2000" b="0" i="1" smtClean="0">
                                <a:cs typeface="Arial" panose="020B0604020202020204" pitchFamily="34" charset="0"/>
                              </a:rPr>
                              <m:t>𝑑</m:t>
                            </m:r>
                          </m:e>
                          <m:sup>
                            <m:r>
                              <a:rPr lang="en-US" sz="2000" b="0" i="1" smtClean="0">
                                <a:cs typeface="Arial" panose="020B0604020202020204" pitchFamily="34" charset="0"/>
                              </a:rPr>
                              <m:t>2</m:t>
                            </m:r>
                          </m:sup>
                        </m:sSup>
                      </m:num>
                      <m:den>
                        <m:sSup>
                          <m:sSupPr>
                            <m:ctrlPr>
                              <a:rPr lang="en-US" sz="2000" b="0" i="1" smtClean="0">
                                <a:cs typeface="Arial" panose="020B0604020202020204" pitchFamily="34" charset="0"/>
                              </a:rPr>
                            </m:ctrlPr>
                          </m:sSupPr>
                          <m:e>
                            <m:r>
                              <a:rPr lang="en-US" sz="2000" b="0" i="1" smtClean="0">
                                <a:cs typeface="Arial" panose="020B0604020202020204" pitchFamily="34" charset="0"/>
                              </a:rPr>
                              <m:t>𝑑𝑡</m:t>
                            </m:r>
                          </m:e>
                          <m:sup>
                            <m:r>
                              <a:rPr lang="en-US" sz="2000" b="0" i="1" smtClean="0">
                                <a:cs typeface="Arial" panose="020B0604020202020204" pitchFamily="34" charset="0"/>
                              </a:rPr>
                              <m:t>2</m:t>
                            </m:r>
                          </m:sup>
                        </m:sSup>
                      </m:den>
                    </m:f>
                    <m:r>
                      <a:rPr lang="en-US" sz="2000" b="1" i="1" smtClean="0">
                        <a:cs typeface="Arial" panose="020B0604020202020204" pitchFamily="34" charset="0"/>
                      </a:rPr>
                      <m:t>𝒑</m:t>
                    </m:r>
                    <m:r>
                      <a:rPr lang="en-US" sz="2000" b="0" i="1" smtClean="0">
                        <a:cs typeface="Arial" panose="020B0604020202020204" pitchFamily="34" charset="0"/>
                      </a:rPr>
                      <m:t>(</m:t>
                    </m:r>
                    <m:r>
                      <a:rPr lang="en-US" sz="2000" i="1">
                        <a:cs typeface="Arial" panose="020B0604020202020204" pitchFamily="34" charset="0"/>
                      </a:rPr>
                      <m:t>𝑡</m:t>
                    </m:r>
                    <m:r>
                      <a:rPr lang="en-US" sz="2000" i="1">
                        <a:cs typeface="Arial" panose="020B0604020202020204" pitchFamily="34" charset="0"/>
                      </a:rPr>
                      <m:t>−</m:t>
                    </m:r>
                    <m:f>
                      <m:fPr>
                        <m:ctrlPr>
                          <a:rPr lang="en-US" sz="2000" i="1">
                            <a:cs typeface="Arial" panose="020B0604020202020204" pitchFamily="34" charset="0"/>
                          </a:rPr>
                        </m:ctrlPr>
                      </m:fPr>
                      <m:num>
                        <m:r>
                          <a:rPr lang="en-US" sz="2000" i="1">
                            <a:cs typeface="Arial" panose="020B0604020202020204" pitchFamily="34" charset="0"/>
                          </a:rPr>
                          <m:t>𝑟</m:t>
                        </m:r>
                      </m:num>
                      <m:den>
                        <m:r>
                          <a:rPr lang="en-US" sz="2000" i="1">
                            <a:cs typeface="Arial" panose="020B0604020202020204" pitchFamily="34" charset="0"/>
                          </a:rPr>
                          <m:t>𝑐</m:t>
                        </m:r>
                      </m:den>
                    </m:f>
                    <m:r>
                      <a:rPr lang="en-US" sz="2000" b="0" i="1" smtClean="0">
                        <a:cs typeface="Arial" panose="020B0604020202020204" pitchFamily="34" charset="0"/>
                      </a:rPr>
                      <m:t>)=</m:t>
                    </m:r>
                    <m:r>
                      <a:rPr lang="en-US" sz="2000" b="0" i="1" smtClean="0">
                        <a:cs typeface="Arial" panose="020B0604020202020204" pitchFamily="34" charset="0"/>
                      </a:rPr>
                      <m:t>𝑞</m:t>
                    </m:r>
                    <m:f>
                      <m:fPr>
                        <m:ctrlPr>
                          <a:rPr lang="en-US" sz="2000" b="0" i="1" smtClean="0">
                            <a:cs typeface="Arial" panose="020B0604020202020204" pitchFamily="34" charset="0"/>
                          </a:rPr>
                        </m:ctrlPr>
                      </m:fPr>
                      <m:num>
                        <m:r>
                          <a:rPr lang="en-US" sz="2000" b="0" i="1" smtClean="0">
                            <a:cs typeface="Arial" panose="020B0604020202020204" pitchFamily="34" charset="0"/>
                          </a:rPr>
                          <m:t>𝑑𝑣</m:t>
                        </m:r>
                      </m:num>
                      <m:den>
                        <m:r>
                          <a:rPr lang="en-US" sz="2000" b="0" i="1" smtClean="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𝑃</m:t>
                        </m:r>
                      </m:e>
                      <m:sub>
                        <m:r>
                          <a:rPr lang="en-US" sz="2000" b="0" i="1" smtClean="0">
                            <a:cs typeface="Arial" panose="020B0604020202020204" pitchFamily="34" charset="0"/>
                          </a:rPr>
                          <m:t>𝑅</m:t>
                        </m:r>
                      </m:sub>
                    </m:sSub>
                    <m:r>
                      <a:rPr lang="en-US" sz="2000" b="0" i="1" smtClean="0">
                        <a:cs typeface="Arial" panose="020B0604020202020204" pitchFamily="34" charset="0"/>
                      </a:rPr>
                      <m:t>=−</m:t>
                    </m:r>
                    <m:f>
                      <m:fPr>
                        <m:ctrlPr>
                          <a:rPr lang="en-US" sz="2000" b="0" i="1" smtClean="0">
                            <a:cs typeface="Arial" panose="020B0604020202020204" pitchFamily="34" charset="0"/>
                          </a:rPr>
                        </m:ctrlPr>
                      </m:fPr>
                      <m:num>
                        <m:r>
                          <a:rPr lang="en-US" sz="2000" b="0" i="1" smtClean="0">
                            <a:cs typeface="Arial" panose="020B0604020202020204" pitchFamily="34" charset="0"/>
                          </a:rPr>
                          <m:t>𝑑𝑊</m:t>
                        </m:r>
                      </m:num>
                      <m:den>
                        <m:r>
                          <a:rPr lang="en-US" sz="2000" b="0" i="1" smtClean="0">
                            <a:cs typeface="Arial" panose="020B0604020202020204" pitchFamily="34" charset="0"/>
                          </a:rPr>
                          <m:t>𝑑𝑡</m:t>
                        </m:r>
                      </m:den>
                    </m:f>
                    <m:r>
                      <a:rPr lang="en-US" sz="2000" b="0" i="1" smtClean="0">
                        <a:cs typeface="Arial" panose="020B0604020202020204" pitchFamily="34" charset="0"/>
                      </a:rPr>
                      <m:t>= </m:t>
                    </m:r>
                    <m:f>
                      <m:fPr>
                        <m:ctrlPr>
                          <a:rPr lang="en-US" sz="2000" b="0" i="1" smtClean="0">
                            <a:cs typeface="Arial" panose="020B0604020202020204" pitchFamily="34" charset="0"/>
                          </a:rPr>
                        </m:ctrlPr>
                      </m:fPr>
                      <m:num>
                        <m:r>
                          <a:rPr lang="en-US" sz="2000" b="0" i="1" smtClean="0">
                            <a:cs typeface="Arial" panose="020B0604020202020204" pitchFamily="34" charset="0"/>
                          </a:rPr>
                          <m:t>2</m:t>
                        </m:r>
                      </m:num>
                      <m:den>
                        <m:r>
                          <a:rPr lang="en-US" sz="2000" b="0" i="1" smtClean="0">
                            <a:cs typeface="Arial" panose="020B0604020202020204" pitchFamily="34" charset="0"/>
                          </a:rPr>
                          <m:t>3</m:t>
                        </m:r>
                      </m:den>
                    </m:f>
                    <m:f>
                      <m:fPr>
                        <m:ctrlPr>
                          <a:rPr lang="en-US" sz="2000" b="0" i="1" smtClean="0">
                            <a:cs typeface="Arial" panose="020B0604020202020204" pitchFamily="34" charset="0"/>
                          </a:rPr>
                        </m:ctrlPr>
                      </m:fPr>
                      <m:num>
                        <m:sSup>
                          <m:sSupPr>
                            <m:ctrlPr>
                              <a:rPr lang="en-US" sz="2000" b="0" i="1" smtClean="0">
                                <a:cs typeface="Arial" panose="020B0604020202020204" pitchFamily="34" charset="0"/>
                              </a:rPr>
                            </m:ctrlPr>
                          </m:sSupPr>
                          <m:e>
                            <m:r>
                              <a:rPr lang="en-US" sz="2000" b="0" i="1" smtClean="0">
                                <a:cs typeface="Arial" panose="020B0604020202020204" pitchFamily="34" charset="0"/>
                              </a:rPr>
                              <m:t>𝑞</m:t>
                            </m:r>
                          </m:e>
                          <m:sup>
                            <m:r>
                              <a:rPr lang="en-US" sz="2000" b="0" i="1" smtClean="0">
                                <a:cs typeface="Arial" panose="020B0604020202020204" pitchFamily="34" charset="0"/>
                              </a:rPr>
                              <m:t>2</m:t>
                            </m:r>
                          </m:sup>
                        </m:sSup>
                      </m:num>
                      <m:den>
                        <m:r>
                          <a:rPr lang="en-US" sz="2000" i="1">
                            <a:ea typeface="Cambria Math" panose="02040503050406030204" pitchFamily="18" charset="0"/>
                            <a:cs typeface="Arial" panose="020B0604020202020204" pitchFamily="34" charset="0"/>
                          </a:rPr>
                          <m:t>4</m:t>
                        </m:r>
                        <m:r>
                          <a:rPr lang="en-US" sz="2000" i="1">
                            <a:ea typeface="Cambria Math" panose="02040503050406030204" pitchFamily="18" charset="0"/>
                            <a:cs typeface="Arial" panose="020B0604020202020204" pitchFamily="34" charset="0"/>
                          </a:rPr>
                          <m:t>𝜋</m:t>
                        </m:r>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𝜖</m:t>
                            </m:r>
                          </m:e>
                          <m:sub>
                            <m:r>
                              <a:rPr lang="en-US" sz="2000" i="1">
                                <a:ea typeface="Cambria Math" panose="02040503050406030204" pitchFamily="18" charset="0"/>
                                <a:cs typeface="Arial" panose="020B0604020202020204" pitchFamily="34" charset="0"/>
                              </a:rPr>
                              <m:t>0</m:t>
                            </m:r>
                          </m:sub>
                        </m:sSub>
                        <m:sSup>
                          <m:sSupPr>
                            <m:ctrlPr>
                              <a:rPr lang="en-US" sz="200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𝑐</m:t>
                            </m:r>
                          </m:e>
                          <m:sup>
                            <m:r>
                              <a:rPr lang="en-US" sz="2000" b="0" i="1" smtClean="0">
                                <a:ea typeface="Cambria Math" panose="02040503050406030204" pitchFamily="18" charset="0"/>
                                <a:cs typeface="Arial" panose="020B0604020202020204" pitchFamily="34" charset="0"/>
                              </a:rPr>
                              <m:t>3</m:t>
                            </m:r>
                          </m:sup>
                        </m:sSup>
                      </m:den>
                    </m:f>
                    <m:sSup>
                      <m:sSupPr>
                        <m:ctrlPr>
                          <a:rPr lang="en-US" sz="2000" b="0" i="1" smtClean="0">
                            <a:cs typeface="Arial" panose="020B0604020202020204" pitchFamily="34" charset="0"/>
                          </a:rPr>
                        </m:ctrlPr>
                      </m:sSupPr>
                      <m:e>
                        <m:r>
                          <a:rPr lang="en-US" sz="2000" b="0" i="1" smtClean="0">
                            <a:cs typeface="Arial" panose="020B0604020202020204" pitchFamily="34" charset="0"/>
                          </a:rPr>
                          <m:t>(</m:t>
                        </m:r>
                        <m:f>
                          <m:fPr>
                            <m:ctrlPr>
                              <a:rPr lang="en-US" sz="2000" b="0" i="1" smtClean="0">
                                <a:cs typeface="Arial" panose="020B0604020202020204" pitchFamily="34" charset="0"/>
                              </a:rPr>
                            </m:ctrlPr>
                          </m:fPr>
                          <m:num>
                            <m:r>
                              <a:rPr lang="en-US" sz="2000" b="0" i="1" smtClean="0">
                                <a:cs typeface="Arial" panose="020B0604020202020204" pitchFamily="34" charset="0"/>
                              </a:rPr>
                              <m:t>𝑑𝑣</m:t>
                            </m:r>
                          </m:num>
                          <m:den>
                            <m:r>
                              <a:rPr lang="en-US" sz="2000" b="0" i="1" smtClean="0">
                                <a:cs typeface="Arial" panose="020B0604020202020204" pitchFamily="34" charset="0"/>
                              </a:rPr>
                              <m:t>𝑑𝑡</m:t>
                            </m:r>
                          </m:den>
                        </m:f>
                        <m:r>
                          <a:rPr lang="en-US" sz="2000" b="0" i="1" smtClean="0">
                            <a:cs typeface="Arial" panose="020B0604020202020204" pitchFamily="34" charset="0"/>
                          </a:rPr>
                          <m:t>)</m:t>
                        </m:r>
                      </m:e>
                      <m:sup>
                        <m:r>
                          <a:rPr lang="en-US" sz="2000" b="0" i="1" smtClean="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i="1" smtClean="0">
                        <a:ea typeface="Cambria Math" panose="02040503050406030204" pitchFamily="18" charset="0"/>
                        <a:cs typeface="Arial" panose="020B0604020202020204" pitchFamily="34" charset="0"/>
                      </a:rPr>
                      <m:t>𝜑</m:t>
                    </m:r>
                    <m:d>
                      <m:dPr>
                        <m:ctrlPr>
                          <a:rPr lang="en-US" sz="2000" b="0" i="1" smtClean="0">
                            <a:ea typeface="Cambria Math" panose="02040503050406030204" pitchFamily="18" charset="0"/>
                            <a:cs typeface="Arial" panose="020B0604020202020204" pitchFamily="34" charset="0"/>
                          </a:rPr>
                        </m:ctrlPr>
                      </m:dPr>
                      <m:e>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𝑡</m:t>
                        </m:r>
                      </m:e>
                    </m:d>
                    <m:r>
                      <a:rPr lang="en-US" sz="2000" b="0" i="1" smtClean="0">
                        <a:ea typeface="Cambria Math" panose="02040503050406030204" pitchFamily="18" charset="0"/>
                        <a:cs typeface="Arial" panose="020B0604020202020204" pitchFamily="34" charset="0"/>
                      </a:rPr>
                      <m:t>=</m:t>
                    </m:r>
                    <m:f>
                      <m:fPr>
                        <m:ctrlPr>
                          <a:rPr lang="en-US" sz="2000" i="1">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𝑞</m:t>
                        </m:r>
                      </m:num>
                      <m:den>
                        <m:r>
                          <a:rPr lang="en-US" sz="2000" i="1">
                            <a:ea typeface="Cambria Math" panose="02040503050406030204" pitchFamily="18" charset="0"/>
                            <a:cs typeface="Arial" panose="020B0604020202020204" pitchFamily="34" charset="0"/>
                          </a:rPr>
                          <m:t>4</m:t>
                        </m:r>
                        <m:r>
                          <a:rPr lang="en-US" sz="2000" i="1">
                            <a:ea typeface="Cambria Math" panose="02040503050406030204" pitchFamily="18" charset="0"/>
                            <a:cs typeface="Arial" panose="020B0604020202020204" pitchFamily="34" charset="0"/>
                          </a:rPr>
                          <m:t>𝜋</m:t>
                        </m:r>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𝜖</m:t>
                            </m:r>
                          </m:e>
                          <m:sub>
                            <m:r>
                              <a:rPr lang="en-US" sz="2000" i="1">
                                <a:ea typeface="Cambria Math" panose="02040503050406030204" pitchFamily="18" charset="0"/>
                                <a:cs typeface="Arial" panose="020B0604020202020204" pitchFamily="34" charset="0"/>
                              </a:rPr>
                              <m:t>0</m:t>
                            </m:r>
                          </m:sub>
                        </m:sSub>
                      </m:den>
                    </m:f>
                    <m:d>
                      <m:dPr>
                        <m:begChr m:val="["/>
                        <m:endChr m:val="]"/>
                        <m:ctrlPr>
                          <a:rPr lang="en-US" sz="2000" b="0" i="1" smtClean="0">
                            <a:ea typeface="Cambria Math" panose="02040503050406030204" pitchFamily="18" charset="0"/>
                            <a:cs typeface="Arial" panose="020B0604020202020204" pitchFamily="34" charset="0"/>
                          </a:rPr>
                        </m:ctrlPr>
                      </m:dPr>
                      <m:e>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1</m:t>
                            </m:r>
                          </m:num>
                          <m:den>
                            <m:r>
                              <a:rPr lang="en-US" sz="2000" b="0" i="1" smtClean="0">
                                <a:ea typeface="Cambria Math" panose="02040503050406030204" pitchFamily="18" charset="0"/>
                                <a:cs typeface="Arial" panose="020B0604020202020204" pitchFamily="34" charset="0"/>
                              </a:rPr>
                              <m:t>𝑅</m:t>
                            </m:r>
                            <m:r>
                              <a:rPr lang="en-US" sz="2000" b="0" i="1" smtClean="0">
                                <a:ea typeface="Cambria Math" panose="02040503050406030204" pitchFamily="18" charset="0"/>
                                <a:cs typeface="Arial" panose="020B0604020202020204" pitchFamily="34" charset="0"/>
                              </a:rPr>
                              <m:t>′(1+</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𝑣</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𝑛</m:t>
                                </m:r>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𝑐</m:t>
                                </m:r>
                              </m:den>
                            </m:f>
                            <m:r>
                              <a:rPr lang="en-US" sz="2000" b="0" i="1" smtClean="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𝑣</m:t>
                        </m:r>
                      </m:num>
                      <m:den>
                        <m:r>
                          <a:rPr lang="en-US" sz="2000" b="0" i="1" smtClean="0">
                            <a:ea typeface="Cambria Math" panose="02040503050406030204" pitchFamily="18" charset="0"/>
                            <a:cs typeface="Arial" panose="020B0604020202020204" pitchFamily="34" charset="0"/>
                          </a:rPr>
                          <m:t>𝑐</m:t>
                        </m:r>
                      </m:den>
                    </m:f>
                    <m:r>
                      <a:rPr lang="en-US" sz="2000" b="0" i="1" smtClean="0">
                        <a:ea typeface="Cambria Math" panose="02040503050406030204" pitchFamily="18" charset="0"/>
                        <a:cs typeface="Arial" panose="020B0604020202020204" pitchFamily="34" charset="0"/>
                      </a:rPr>
                      <m:t>(</m:t>
                    </m:r>
                    <m:sSub>
                      <m:sSubPr>
                        <m:ctrlPr>
                          <a:rPr lang="en-US" sz="2000" b="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𝑥</m:t>
                        </m:r>
                      </m:e>
                      <m:sub>
                        <m:r>
                          <a:rPr lang="en-US" sz="2000" b="0" i="1" smtClean="0">
                            <a:ea typeface="Cambria Math" panose="02040503050406030204" pitchFamily="18" charset="0"/>
                            <a:cs typeface="Arial" panose="020B0604020202020204" pitchFamily="34" charset="0"/>
                          </a:rPr>
                          <m:t>0</m:t>
                        </m:r>
                      </m:sub>
                    </m:sSub>
                    <m:r>
                      <a:rPr lang="en-US" sz="2000" b="0" i="1" smtClean="0">
                        <a:ea typeface="Cambria Math" panose="02040503050406030204" pitchFamily="18" charset="0"/>
                        <a:cs typeface="Arial" panose="020B0604020202020204" pitchFamily="34" charset="0"/>
                      </a:rPr>
                      <m:t>−</m:t>
                    </m:r>
                    <m:sSub>
                      <m:sSubPr>
                        <m:ctrlPr>
                          <a:rPr lang="en-US" sz="2000" b="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𝑥</m:t>
                        </m:r>
                        <m:r>
                          <a:rPr lang="en-US" sz="2000" b="0" i="1" smtClean="0">
                            <a:ea typeface="Cambria Math" panose="02040503050406030204" pitchFamily="18" charset="0"/>
                            <a:cs typeface="Arial" panose="020B0604020202020204" pitchFamily="34" charset="0"/>
                          </a:rPr>
                          <m:t>′</m:t>
                        </m:r>
                      </m:e>
                      <m:sub>
                        <m:r>
                          <a:rPr lang="en-US" sz="2000" b="0" i="1" smtClean="0">
                            <a:ea typeface="Cambria Math" panose="02040503050406030204" pitchFamily="18" charset="0"/>
                            <a:cs typeface="Arial" panose="020B0604020202020204" pitchFamily="34" charset="0"/>
                          </a:rPr>
                          <m:t>1</m:t>
                        </m:r>
                      </m:sub>
                    </m:sSub>
                    <m:r>
                      <a:rPr lang="en-US" sz="2000" b="0" i="1" smtClean="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cs typeface="Arial" panose="020B0604020202020204" pitchFamily="34" charset="0"/>
                      </a:rPr>
                      <m:t>𝐸</m:t>
                    </m:r>
                    <m:d>
                      <m:dPr>
                        <m:ctrlPr>
                          <a:rPr lang="en-US" sz="2000" b="0" i="1" smtClean="0">
                            <a:cs typeface="Arial" panose="020B0604020202020204" pitchFamily="34" charset="0"/>
                          </a:rPr>
                        </m:ctrlPr>
                      </m:dPr>
                      <m:e>
                        <m:r>
                          <a:rPr lang="en-US" sz="2000" b="0" i="1" smtClean="0">
                            <a:cs typeface="Arial" panose="020B0604020202020204" pitchFamily="34" charset="0"/>
                          </a:rPr>
                          <m:t>𝑟</m:t>
                        </m:r>
                        <m:r>
                          <a:rPr lang="en-US" sz="2000" b="0" i="1" smtClean="0">
                            <a:cs typeface="Arial" panose="020B0604020202020204" pitchFamily="34" charset="0"/>
                          </a:rPr>
                          <m:t>,</m:t>
                        </m:r>
                        <m:r>
                          <a:rPr lang="en-US" sz="2000" b="0" i="1" smtClean="0">
                            <a:cs typeface="Arial" panose="020B0604020202020204" pitchFamily="34" charset="0"/>
                          </a:rPr>
                          <m:t>𝑡</m:t>
                        </m:r>
                      </m:e>
                    </m:d>
                    <m:r>
                      <a:rPr lang="en-US" sz="2000" b="0" i="1" smtClean="0">
                        <a:cs typeface="Arial" panose="020B0604020202020204" pitchFamily="34" charset="0"/>
                      </a:rPr>
                      <m:t>=</m:t>
                    </m:r>
                    <m:f>
                      <m:fPr>
                        <m:ctrlPr>
                          <a:rPr lang="en-US" sz="2000" i="1">
                            <a:ea typeface="Cambria Math" panose="02040503050406030204" pitchFamily="18" charset="0"/>
                            <a:cs typeface="Arial" panose="020B0604020202020204" pitchFamily="34" charset="0"/>
                          </a:rPr>
                        </m:ctrlPr>
                      </m:fPr>
                      <m:num>
                        <m:r>
                          <a:rPr lang="en-US" sz="2000" i="1">
                            <a:ea typeface="Cambria Math" panose="02040503050406030204" pitchFamily="18" charset="0"/>
                            <a:cs typeface="Arial" panose="020B0604020202020204" pitchFamily="34" charset="0"/>
                          </a:rPr>
                          <m:t>1</m:t>
                        </m:r>
                      </m:num>
                      <m:den>
                        <m:r>
                          <a:rPr lang="en-US" sz="2000" i="1">
                            <a:ea typeface="Cambria Math" panose="02040503050406030204" pitchFamily="18" charset="0"/>
                            <a:cs typeface="Arial" panose="020B0604020202020204" pitchFamily="34" charset="0"/>
                          </a:rPr>
                          <m:t>4</m:t>
                        </m:r>
                        <m:r>
                          <a:rPr lang="en-US" sz="2000" i="1">
                            <a:ea typeface="Cambria Math" panose="02040503050406030204" pitchFamily="18" charset="0"/>
                            <a:cs typeface="Arial" panose="020B0604020202020204" pitchFamily="34" charset="0"/>
                          </a:rPr>
                          <m:t>𝜋</m:t>
                        </m:r>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𝜖</m:t>
                            </m:r>
                          </m:e>
                          <m:sub>
                            <m:r>
                              <a:rPr lang="en-US" sz="2000" i="1">
                                <a:ea typeface="Cambria Math" panose="02040503050406030204" pitchFamily="18" charset="0"/>
                                <a:cs typeface="Arial" panose="020B0604020202020204" pitchFamily="34" charset="0"/>
                              </a:rPr>
                              <m:t>0</m:t>
                            </m:r>
                          </m:sub>
                        </m:sSub>
                      </m:den>
                    </m:f>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1</m:t>
                        </m:r>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∗3</m:t>
                            </m:r>
                          </m:sup>
                        </m:sSup>
                      </m:den>
                    </m:f>
                    <m:r>
                      <a:rPr lang="en-US" sz="2000" b="0" i="1" smtClean="0">
                        <a:ea typeface="Cambria Math" panose="02040503050406030204" pitchFamily="18" charset="0"/>
                        <a:cs typeface="Arial" panose="020B0604020202020204" pitchFamily="34" charset="0"/>
                      </a:rPr>
                      <m:t>[</m:t>
                    </m:r>
                    <m:d>
                      <m:dPr>
                        <m:ctrlPr>
                          <a:rPr lang="en-US" sz="2000" b="0" i="1" smtClean="0">
                            <a:ea typeface="Cambria Math" panose="02040503050406030204" pitchFamily="18" charset="0"/>
                            <a:cs typeface="Arial" panose="020B0604020202020204" pitchFamily="34" charset="0"/>
                          </a:rPr>
                        </m:ctrlPr>
                      </m:dPr>
                      <m:e>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𝑣</m:t>
                            </m:r>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𝑐</m:t>
                            </m:r>
                          </m:den>
                        </m:f>
                      </m:e>
                    </m:d>
                    <m:d>
                      <m:dPr>
                        <m:ctrlPr>
                          <a:rPr lang="en-US" sz="2000" b="0" i="1" smtClean="0">
                            <a:ea typeface="Cambria Math" panose="02040503050406030204" pitchFamily="18" charset="0"/>
                            <a:cs typeface="Arial" panose="020B0604020202020204" pitchFamily="34" charset="0"/>
                          </a:rPr>
                        </m:ctrlPr>
                      </m:dPr>
                      <m:e>
                        <m:r>
                          <a:rPr lang="en-US" sz="2000" b="0" i="1" smtClean="0">
                            <a:ea typeface="Cambria Math" panose="02040503050406030204" pitchFamily="18" charset="0"/>
                            <a:cs typeface="Arial" panose="020B0604020202020204" pitchFamily="34" charset="0"/>
                          </a:rPr>
                          <m:t>1− </m:t>
                        </m:r>
                        <m:f>
                          <m:fPr>
                            <m:ctrlPr>
                              <a:rPr lang="en-US" sz="2000" b="0" i="1" smtClean="0">
                                <a:ea typeface="Cambria Math" panose="02040503050406030204" pitchFamily="18" charset="0"/>
                                <a:cs typeface="Arial" panose="020B0604020202020204" pitchFamily="34" charset="0"/>
                              </a:rPr>
                            </m:ctrlPr>
                          </m:fPr>
                          <m:num>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𝑣</m:t>
                                </m:r>
                              </m:e>
                              <m:sup>
                                <m:r>
                                  <a:rPr lang="en-US" sz="2000" b="0" i="1" smtClean="0">
                                    <a:ea typeface="Cambria Math" panose="02040503050406030204" pitchFamily="18" charset="0"/>
                                    <a:cs typeface="Arial" panose="020B0604020202020204" pitchFamily="34" charset="0"/>
                                  </a:rPr>
                                  <m:t>2</m:t>
                                </m:r>
                              </m:sup>
                            </m:sSup>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𝑐</m:t>
                                </m:r>
                              </m:e>
                              <m:sup>
                                <m:r>
                                  <a:rPr lang="en-US" sz="2000" b="0" i="1" smtClean="0">
                                    <a:ea typeface="Cambria Math" panose="02040503050406030204" pitchFamily="18" charset="0"/>
                                    <a:cs typeface="Arial" panose="020B0604020202020204" pitchFamily="34" charset="0"/>
                                  </a:rPr>
                                  <m:t>2</m:t>
                                </m:r>
                              </m:sup>
                            </m:sSup>
                          </m:den>
                        </m:f>
                      </m:e>
                    </m:d>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𝑅</m:t>
                        </m:r>
                        <m:r>
                          <a:rPr lang="en-US" sz="2000" b="0" i="1" smtClean="0">
                            <a:ea typeface="Cambria Math" panose="02040503050406030204" pitchFamily="18" charset="0"/>
                            <a:cs typeface="Arial" panose="020B0604020202020204" pitchFamily="34" charset="0"/>
                          </a:rPr>
                          <m:t>′</m:t>
                        </m:r>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𝑐</m:t>
                            </m:r>
                          </m:e>
                          <m:sup>
                            <m:r>
                              <a:rPr lang="en-US" sz="2000" b="0" i="1" smtClean="0">
                                <a:ea typeface="Cambria Math" panose="02040503050406030204" pitchFamily="18" charset="0"/>
                                <a:cs typeface="Arial" panose="020B0604020202020204" pitchFamily="34" charset="0"/>
                              </a:rPr>
                              <m:t>2</m:t>
                            </m:r>
                          </m:sup>
                        </m:sSup>
                      </m:den>
                    </m:f>
                    <m:d>
                      <m:dPr>
                        <m:ctrlPr>
                          <a:rPr lang="en-US" sz="2000" b="0" i="1" smtClean="0">
                            <a:ea typeface="Cambria Math" panose="02040503050406030204" pitchFamily="18" charset="0"/>
                            <a:cs typeface="Arial" panose="020B0604020202020204" pitchFamily="34" charset="0"/>
                          </a:rPr>
                        </m:ctrlPr>
                      </m:dPr>
                      <m:e>
                        <m:r>
                          <a:rPr lang="en-US" sz="2000" b="0" i="1" smtClean="0">
                            <a:ea typeface="Cambria Math" panose="02040503050406030204" pitchFamily="18" charset="0"/>
                            <a:cs typeface="Arial" panose="020B0604020202020204" pitchFamily="34" charset="0"/>
                          </a:rPr>
                          <m:t>𝑅</m:t>
                        </m:r>
                        <m:r>
                          <a:rPr lang="en-US" sz="2000" b="0" i="1" smtClean="0">
                            <a:ea typeface="Cambria Math" panose="02040503050406030204" pitchFamily="18" charset="0"/>
                            <a:cs typeface="Arial" panose="020B0604020202020204" pitchFamily="34" charset="0"/>
                          </a:rPr>
                          <m:t>′ − </m:t>
                        </m:r>
                        <m:f>
                          <m:fPr>
                            <m:ctrlPr>
                              <a:rPr lang="en-US" sz="2000" b="0" i="1" smtClean="0">
                                <a:ea typeface="Cambria Math" panose="02040503050406030204" pitchFamily="18" charset="0"/>
                                <a:cs typeface="Arial" panose="020B0604020202020204" pitchFamily="34" charset="0"/>
                              </a:rPr>
                            </m:ctrlPr>
                          </m:fPr>
                          <m:num>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𝑅</m:t>
                                </m:r>
                              </m:e>
                              <m:sup>
                                <m:r>
                                  <a:rPr lang="en-US" sz="2000" b="0" i="1" smtClean="0">
                                    <a:ea typeface="Cambria Math" panose="02040503050406030204" pitchFamily="18" charset="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𝑣</m:t>
                            </m:r>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𝑐</m:t>
                            </m:r>
                          </m:den>
                        </m:f>
                      </m:e>
                    </m:d>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𝑑𝑣</m:t>
                        </m:r>
                        <m:r>
                          <a:rPr lang="en-US" sz="2000" b="0" i="1" smtClean="0">
                            <a:ea typeface="Cambria Math" panose="02040503050406030204" pitchFamily="18" charset="0"/>
                            <a:cs typeface="Arial" panose="020B0604020202020204" pitchFamily="34" charset="0"/>
                          </a:rPr>
                          <m:t>′</m:t>
                        </m:r>
                      </m:num>
                      <m:den>
                        <m:r>
                          <a:rPr lang="en-US" sz="2000" b="0" i="1" smtClean="0">
                            <a:ea typeface="Cambria Math" panose="02040503050406030204" pitchFamily="18" charset="0"/>
                            <a:cs typeface="Arial" panose="020B0604020202020204" pitchFamily="34" charset="0"/>
                          </a:rPr>
                          <m:t>𝑑𝑡</m:t>
                        </m:r>
                      </m:den>
                    </m:f>
                    <m:r>
                      <a:rPr lang="en-US" sz="2000" b="0" i="1" smtClean="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cs typeface="Arial" panose="020B0604020202020204" pitchFamily="34" charset="0"/>
                      </a:rPr>
                      <m:t>𝐵</m:t>
                    </m:r>
                    <m:r>
                      <a:rPr lang="en-US" sz="2000" b="0" i="1" smtClean="0">
                        <a:cs typeface="Arial" panose="020B0604020202020204" pitchFamily="34" charset="0"/>
                      </a:rPr>
                      <m:t>= </m:t>
                    </m:r>
                    <m:f>
                      <m:fPr>
                        <m:ctrlPr>
                          <a:rPr lang="en-US" sz="2000" b="0" i="1" smtClean="0">
                            <a:cs typeface="Arial" panose="020B0604020202020204" pitchFamily="34" charset="0"/>
                          </a:rPr>
                        </m:ctrlPr>
                      </m:fPr>
                      <m:num>
                        <m:sSup>
                          <m:sSupPr>
                            <m:ctrlPr>
                              <a:rPr lang="en-US" sz="2000" b="0" i="1" smtClean="0">
                                <a:cs typeface="Arial" panose="020B0604020202020204" pitchFamily="34" charset="0"/>
                              </a:rPr>
                            </m:ctrlPr>
                          </m:sSupPr>
                          <m:e>
                            <m:r>
                              <a:rPr lang="en-US" sz="2000" b="0" i="1" smtClean="0">
                                <a:cs typeface="Arial" panose="020B0604020202020204" pitchFamily="34" charset="0"/>
                              </a:rPr>
                              <m:t>𝑅</m:t>
                            </m:r>
                          </m:e>
                          <m:sup>
                            <m:r>
                              <a:rPr lang="en-US" sz="2000" b="0" i="1" smtClean="0">
                                <a:cs typeface="Arial" panose="020B0604020202020204" pitchFamily="34" charset="0"/>
                              </a:rPr>
                              <m:t>′</m:t>
                            </m:r>
                          </m:sup>
                        </m:sSup>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𝐸</m:t>
                        </m:r>
                      </m:num>
                      <m:den>
                        <m:sSup>
                          <m:sSupPr>
                            <m:ctrlPr>
                              <a:rPr lang="en-US" sz="2000" b="0" i="1" smtClean="0">
                                <a:cs typeface="Arial" panose="020B0604020202020204" pitchFamily="34" charset="0"/>
                              </a:rPr>
                            </m:ctrlPr>
                          </m:sSupPr>
                          <m:e>
                            <m:r>
                              <a:rPr lang="en-US" sz="2000" b="0" i="1" smtClean="0">
                                <a:cs typeface="Arial" panose="020B0604020202020204" pitchFamily="34" charset="0"/>
                              </a:rPr>
                              <m:t>𝑅</m:t>
                            </m:r>
                          </m:e>
                          <m:sup>
                            <m:r>
                              <a:rPr lang="en-US" sz="2000" b="0" i="1" smtClean="0">
                                <a:cs typeface="Arial" panose="020B0604020202020204" pitchFamily="34" charset="0"/>
                              </a:rPr>
                              <m:t>′</m:t>
                            </m:r>
                          </m:sup>
                        </m:sSup>
                        <m:r>
                          <a:rPr lang="en-US" sz="2000" b="0" i="1" smtClean="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ea typeface="Cambria Math" panose="02040503050406030204" pitchFamily="18" charset="0"/>
                        <a:cs typeface="Arial" panose="020B0604020202020204" pitchFamily="34" charset="0"/>
                      </a:rPr>
                      <m:t>𝑆</m:t>
                    </m:r>
                    <m:r>
                      <a:rPr lang="en-US" sz="2000" b="0" i="1" smtClean="0">
                        <a:ea typeface="Cambria Math" panose="02040503050406030204" pitchFamily="18" charset="0"/>
                        <a:cs typeface="Arial" panose="020B0604020202020204" pitchFamily="34" charset="0"/>
                      </a:rPr>
                      <m:t>= </m:t>
                    </m:r>
                    <m:f>
                      <m:fPr>
                        <m:ctrlPr>
                          <a:rPr lang="en-US" sz="2000" i="1">
                            <a:ea typeface="Cambria Math" panose="02040503050406030204" pitchFamily="18" charset="0"/>
                            <a:cs typeface="Arial" panose="020B0604020202020204" pitchFamily="34" charset="0"/>
                          </a:rPr>
                        </m:ctrlPr>
                      </m:fPr>
                      <m:num>
                        <m:sSup>
                          <m:sSupPr>
                            <m:ctrlPr>
                              <a:rPr lang="en-US" sz="200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𝑞</m:t>
                            </m:r>
                          </m:e>
                          <m:sup>
                            <m:r>
                              <a:rPr lang="en-US" sz="2000" b="0" i="1" smtClean="0">
                                <a:ea typeface="Cambria Math" panose="02040503050406030204" pitchFamily="18" charset="0"/>
                                <a:cs typeface="Arial" panose="020B0604020202020204" pitchFamily="34" charset="0"/>
                              </a:rPr>
                              <m:t>2</m:t>
                            </m:r>
                          </m:sup>
                        </m:sSup>
                      </m:num>
                      <m:den>
                        <m:r>
                          <a:rPr lang="en-US" sz="2000" b="0" i="1" smtClean="0">
                            <a:ea typeface="Cambria Math" panose="02040503050406030204" pitchFamily="18" charset="0"/>
                            <a:cs typeface="Arial" panose="020B0604020202020204" pitchFamily="34" charset="0"/>
                          </a:rPr>
                          <m:t>16</m:t>
                        </m:r>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𝜋</m:t>
                            </m:r>
                          </m:e>
                          <m:sup>
                            <m:r>
                              <a:rPr lang="en-US" sz="2000" b="0" i="1" smtClean="0">
                                <a:ea typeface="Cambria Math" panose="02040503050406030204" pitchFamily="18" charset="0"/>
                                <a:cs typeface="Arial" panose="020B0604020202020204" pitchFamily="34" charset="0"/>
                              </a:rPr>
                              <m:t>2</m:t>
                            </m:r>
                          </m:sup>
                        </m:sSup>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𝑐</m:t>
                            </m:r>
                          </m:e>
                          <m:sup>
                            <m:r>
                              <a:rPr lang="en-US" sz="2000" b="0" i="1" smtClean="0">
                                <a:ea typeface="Cambria Math" panose="02040503050406030204" pitchFamily="18" charset="0"/>
                                <a:cs typeface="Arial" panose="020B0604020202020204" pitchFamily="34" charset="0"/>
                              </a:rPr>
                              <m:t>3</m:t>
                            </m:r>
                          </m:sup>
                        </m:sSup>
                        <m:sSub>
                          <m:sSubPr>
                            <m:ctrlPr>
                              <a:rPr lang="en-US" sz="2000" i="1">
                                <a:ea typeface="Cambria Math" panose="02040503050406030204" pitchFamily="18" charset="0"/>
                                <a:cs typeface="Arial" panose="020B0604020202020204" pitchFamily="34" charset="0"/>
                              </a:rPr>
                            </m:ctrlPr>
                          </m:sSubPr>
                          <m:e>
                            <m:r>
                              <a:rPr lang="en-US" sz="2000" i="1">
                                <a:ea typeface="Cambria Math" panose="02040503050406030204" pitchFamily="18" charset="0"/>
                                <a:cs typeface="Arial" panose="020B0604020202020204" pitchFamily="34" charset="0"/>
                              </a:rPr>
                              <m:t>𝜖</m:t>
                            </m:r>
                          </m:e>
                          <m:sub>
                            <m:r>
                              <a:rPr lang="en-US" sz="2000" i="1">
                                <a:ea typeface="Cambria Math" panose="02040503050406030204" pitchFamily="18" charset="0"/>
                                <a:cs typeface="Arial" panose="020B0604020202020204" pitchFamily="34" charset="0"/>
                              </a:rPr>
                              <m:t>0</m:t>
                            </m:r>
                          </m:sub>
                        </m:sSub>
                      </m:den>
                    </m:f>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𝑅</m:t>
                        </m:r>
                        <m:r>
                          <a:rPr lang="en-US" sz="2000" b="0" i="1" smtClean="0">
                            <a:ea typeface="Cambria Math" panose="02040503050406030204" pitchFamily="18" charset="0"/>
                            <a:cs typeface="Arial" panose="020B0604020202020204" pitchFamily="34" charset="0"/>
                          </a:rPr>
                          <m:t>′</m:t>
                        </m:r>
                        <m:sSup>
                          <m:sSupPr>
                            <m:ctrlPr>
                              <a:rPr lang="en-US" sz="2000" b="0" i="1" smtClean="0">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𝑅</m:t>
                                </m:r>
                              </m:e>
                              <m:sup>
                                <m:r>
                                  <a:rPr lang="en-US" sz="2000" i="1">
                                    <a:ea typeface="Cambria Math" panose="02040503050406030204" pitchFamily="18" charset="0"/>
                                    <a:cs typeface="Arial" panose="020B0604020202020204" pitchFamily="34" charset="0"/>
                                  </a:rPr>
                                  <m:t>′</m:t>
                                </m:r>
                              </m:sup>
                            </m:sSup>
                            <m:r>
                              <a:rPr lang="en-US" sz="2000" i="1">
                                <a:ea typeface="Cambria Math" panose="02040503050406030204" pitchFamily="18" charset="0"/>
                                <a:cs typeface="Arial" panose="020B0604020202020204" pitchFamily="34" charset="0"/>
                              </a:rPr>
                              <m:t>×</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𝑣</m:t>
                                </m:r>
                              </m:e>
                              <m:sup>
                                <m:r>
                                  <a:rPr lang="en-US" sz="2000" i="1">
                                    <a:ea typeface="Cambria Math" panose="02040503050406030204" pitchFamily="18" charset="0"/>
                                    <a:cs typeface="Arial" panose="020B0604020202020204" pitchFamily="34" charset="0"/>
                                  </a:rPr>
                                  <m:t>′</m:t>
                                </m:r>
                              </m:sup>
                            </m:sSup>
                            <m:r>
                              <a:rPr lang="en-US" sz="2000" i="1">
                                <a:ea typeface="Cambria Math" panose="02040503050406030204" pitchFamily="18" charset="0"/>
                                <a:cs typeface="Arial" panose="020B0604020202020204" pitchFamily="34" charset="0"/>
                              </a:rPr>
                              <m:t>)</m:t>
                            </m:r>
                          </m:e>
                          <m:sup>
                            <m:r>
                              <a:rPr lang="en-US" sz="2000" b="0" i="1" smtClean="0">
                                <a:ea typeface="Cambria Math" panose="02040503050406030204" pitchFamily="18" charset="0"/>
                                <a:cs typeface="Arial" panose="020B0604020202020204" pitchFamily="34" charset="0"/>
                              </a:rPr>
                              <m:t>2</m:t>
                            </m:r>
                          </m:sup>
                        </m:sSup>
                      </m:num>
                      <m:den>
                        <m:sSup>
                          <m:sSupPr>
                            <m:ctrlPr>
                              <a:rPr lang="en-US" sz="2000" b="0" i="1" smtClean="0">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𝑅</m:t>
                                </m:r>
                              </m:e>
                              <m:sup>
                                <m:r>
                                  <a:rPr lang="en-US" sz="2000" i="1">
                                    <a:ea typeface="Cambria Math" panose="02040503050406030204" pitchFamily="18" charset="0"/>
                                    <a:cs typeface="Arial" panose="020B0604020202020204" pitchFamily="34" charset="0"/>
                                  </a:rPr>
                                  <m:t>′</m:t>
                                </m:r>
                              </m:sup>
                            </m:sSup>
                            <m:r>
                              <a:rPr lang="en-US" sz="2000" i="1">
                                <a:ea typeface="Cambria Math" panose="02040503050406030204" pitchFamily="18" charset="0"/>
                                <a:cs typeface="Arial" panose="020B0604020202020204" pitchFamily="34" charset="0"/>
                              </a:rPr>
                              <m:t>)</m:t>
                            </m:r>
                          </m:e>
                          <m:sup>
                            <m:r>
                              <a:rPr lang="en-US" sz="2000" b="0" i="1" smtClean="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𝑃</m:t>
                        </m:r>
                      </m:e>
                      <m:sub>
                        <m:r>
                          <a:rPr lang="en-US" sz="2000" b="0" i="1" smtClean="0">
                            <a:cs typeface="Arial" panose="020B0604020202020204" pitchFamily="34" charset="0"/>
                          </a:rPr>
                          <m:t>𝐴</m:t>
                        </m:r>
                      </m:sub>
                    </m:sSub>
                    <m:r>
                      <a:rPr lang="en-US" sz="2000" b="0" i="1" smtClean="0">
                        <a:cs typeface="Arial" panose="020B0604020202020204" pitchFamily="34" charset="0"/>
                      </a:rPr>
                      <m:t>=</m:t>
                    </m:r>
                    <m:r>
                      <a:rPr lang="en-US" sz="2000" b="0" i="0" smtClean="0">
                        <a:cs typeface="Arial" panose="020B0604020202020204" pitchFamily="34" charset="0"/>
                      </a:rPr>
                      <m:t> </m:t>
                    </m:r>
                    <m:f>
                      <m:fPr>
                        <m:ctrlPr>
                          <a:rPr lang="en-US" sz="2000" b="0" i="1" smtClean="0">
                            <a:cs typeface="Arial" panose="020B0604020202020204" pitchFamily="34" charset="0"/>
                          </a:rPr>
                        </m:ctrlPr>
                      </m:fPr>
                      <m:num>
                        <m:sSub>
                          <m:sSubPr>
                            <m:ctrlPr>
                              <a:rPr lang="en-US" sz="2000" b="0" i="1" smtClean="0">
                                <a:cs typeface="Arial" panose="020B0604020202020204" pitchFamily="34" charset="0"/>
                              </a:rPr>
                            </m:ctrlPr>
                          </m:sSubPr>
                          <m:e>
                            <m:r>
                              <a:rPr lang="en-US" sz="2000" b="0" i="1" smtClean="0">
                                <a:cs typeface="Arial" panose="020B0604020202020204" pitchFamily="34" charset="0"/>
                              </a:rPr>
                              <m:t>𝐴</m:t>
                            </m:r>
                          </m:e>
                          <m:sub>
                            <m:r>
                              <a:rPr lang="en-US" sz="2000" b="0" i="1" smtClean="0">
                                <a:cs typeface="Arial" panose="020B0604020202020204" pitchFamily="34" charset="0"/>
                              </a:rPr>
                              <m:t>𝑒</m:t>
                            </m:r>
                          </m:sub>
                        </m:sSub>
                      </m:num>
                      <m:den>
                        <m:r>
                          <a:rPr lang="en-US" sz="2000" b="0" i="1" smtClean="0">
                            <a:cs typeface="Arial" panose="020B0604020202020204" pitchFamily="34" charset="0"/>
                          </a:rPr>
                          <m:t>2</m:t>
                        </m:r>
                      </m:den>
                    </m:f>
                    <m:sSub>
                      <m:sSubPr>
                        <m:ctrlPr>
                          <a:rPr lang="en-US" sz="2000" b="0" i="1" smtClean="0">
                            <a:cs typeface="Arial" panose="020B0604020202020204" pitchFamily="34" charset="0"/>
                          </a:rPr>
                        </m:ctrlPr>
                      </m:sSubPr>
                      <m:e>
                        <m:r>
                          <a:rPr lang="en-US" sz="2000" b="0" i="1" smtClean="0">
                            <a:cs typeface="Arial" panose="020B0604020202020204" pitchFamily="34" charset="0"/>
                          </a:rPr>
                          <m:t>𝐵</m:t>
                        </m:r>
                      </m:e>
                      <m:sub>
                        <m:r>
                          <a:rPr lang="en-US" sz="2000" b="0" i="1" smtClean="0">
                            <a:ea typeface="Cambria Math" panose="02040503050406030204" pitchFamily="18" charset="0"/>
                            <a:cs typeface="Arial" panose="020B0604020202020204" pitchFamily="34" charset="0"/>
                          </a:rPr>
                          <m:t>𝜐</m:t>
                        </m:r>
                      </m:sub>
                    </m:sSub>
                    <m:r>
                      <m:rPr>
                        <m:sty m:val="p"/>
                      </m:rPr>
                      <a:rPr lang="el-GR" sz="2000" b="0" i="1" smtClean="0">
                        <a:ea typeface="Cambria Math" panose="02040503050406030204" pitchFamily="18" charset="0"/>
                        <a:cs typeface="Arial" panose="020B0604020202020204" pitchFamily="34" charset="0"/>
                      </a:rPr>
                      <m:t>Δ</m:t>
                    </m:r>
                    <m:r>
                      <a:rPr lang="el-GR" sz="2000" b="0" i="1" smtClean="0">
                        <a:ea typeface="Cambria Math" panose="02040503050406030204" pitchFamily="18" charset="0"/>
                        <a:cs typeface="Arial" panose="020B0604020202020204" pitchFamily="34" charset="0"/>
                      </a:rPr>
                      <m:t>𝜈</m:t>
                    </m:r>
                    <m:sSub>
                      <m:sSubPr>
                        <m:ctrlPr>
                          <a:rPr lang="el-GR" sz="2000" b="0" i="1" smtClean="0">
                            <a:ea typeface="Cambria Math" panose="02040503050406030204" pitchFamily="18" charset="0"/>
                            <a:cs typeface="Arial" panose="020B0604020202020204" pitchFamily="34" charset="0"/>
                          </a:rPr>
                        </m:ctrlPr>
                      </m:sSubPr>
                      <m:e>
                        <m:r>
                          <a:rPr lang="el-GR" sz="2000" b="0" i="1" smtClean="0">
                            <a:ea typeface="Cambria Math" panose="02040503050406030204" pitchFamily="18" charset="0"/>
                            <a:cs typeface="Arial" panose="020B0604020202020204" pitchFamily="34" charset="0"/>
                          </a:rPr>
                          <m:t>∫</m:t>
                        </m:r>
                      </m:e>
                      <m:sub>
                        <m:r>
                          <a:rPr lang="en-US" sz="2000" b="0" i="1" smtClean="0">
                            <a:ea typeface="Cambria Math" panose="02040503050406030204" pitchFamily="18" charset="0"/>
                            <a:cs typeface="Arial" panose="020B0604020202020204" pitchFamily="34" charset="0"/>
                          </a:rPr>
                          <m:t>[0,4</m:t>
                        </m:r>
                        <m:r>
                          <a:rPr lang="en-US" sz="2000" b="0" i="1" smtClean="0">
                            <a:ea typeface="Cambria Math" panose="02040503050406030204" pitchFamily="18" charset="0"/>
                            <a:cs typeface="Arial" panose="020B0604020202020204" pitchFamily="34" charset="0"/>
                          </a:rPr>
                          <m:t>𝜋</m:t>
                        </m:r>
                        <m:r>
                          <a:rPr lang="en-US" sz="2000" b="0" i="1" smtClean="0">
                            <a:ea typeface="Cambria Math" panose="02040503050406030204" pitchFamily="18" charset="0"/>
                            <a:cs typeface="Arial" panose="020B0604020202020204" pitchFamily="34" charset="0"/>
                          </a:rPr>
                          <m:t>]</m:t>
                        </m:r>
                      </m:sub>
                    </m:sSub>
                    <m:r>
                      <a:rPr lang="en-US" sz="2000" b="0" i="1" smtClean="0">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𝑑</m:t>
                    </m:r>
                    <m:r>
                      <m:rPr>
                        <m:sty m:val="p"/>
                      </m:rPr>
                      <a:rPr lang="el-GR" sz="2000" b="0" i="1" smtClean="0">
                        <a:ea typeface="Cambria Math" panose="02040503050406030204" pitchFamily="18" charset="0"/>
                        <a:cs typeface="Arial" panose="020B0604020202020204" pitchFamily="34" charset="0"/>
                      </a:rPr>
                      <m:t>Ω</m:t>
                    </m:r>
                    <m:r>
                      <a:rPr lang="en-US" sz="2000" b="0" i="1" smtClean="0">
                        <a:ea typeface="Cambria Math" panose="02040503050406030204" pitchFamily="18" charset="0"/>
                        <a:cs typeface="Arial" panose="020B0604020202020204" pitchFamily="34" charset="0"/>
                      </a:rPr>
                      <m:t>=2</m:t>
                    </m:r>
                    <m:r>
                      <a:rPr lang="en-US" sz="2000" b="0" i="1" smtClean="0">
                        <a:ea typeface="Cambria Math" panose="02040503050406030204" pitchFamily="18" charset="0"/>
                        <a:cs typeface="Arial" panose="020B0604020202020204" pitchFamily="34" charset="0"/>
                      </a:rPr>
                      <m:t>𝜋</m:t>
                    </m:r>
                    <m:r>
                      <a:rPr lang="en-US" sz="2000" b="0" i="1" smtClean="0">
                        <a:ea typeface="Cambria Math" panose="02040503050406030204" pitchFamily="18" charset="0"/>
                        <a:cs typeface="Arial" panose="020B0604020202020204" pitchFamily="34" charset="0"/>
                      </a:rPr>
                      <m:t> </m:t>
                    </m:r>
                    <m:sSub>
                      <m:sSubPr>
                        <m:ctrlPr>
                          <a:rPr lang="en-US" sz="2000" b="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𝐴</m:t>
                        </m:r>
                      </m:e>
                      <m:sub>
                        <m:r>
                          <a:rPr lang="en-US" sz="2000" b="0" i="1" smtClean="0">
                            <a:ea typeface="Cambria Math" panose="02040503050406030204" pitchFamily="18" charset="0"/>
                            <a:cs typeface="Arial" panose="020B0604020202020204" pitchFamily="34" charset="0"/>
                          </a:rPr>
                          <m:t>𝑒</m:t>
                        </m:r>
                      </m:sub>
                    </m:sSub>
                    <m:sSub>
                      <m:sSubPr>
                        <m:ctrlPr>
                          <a:rPr lang="en-US" sz="2000" b="0" i="1" smtClean="0">
                            <a:ea typeface="Cambria Math" panose="02040503050406030204" pitchFamily="18" charset="0"/>
                            <a:cs typeface="Arial" panose="020B0604020202020204" pitchFamily="34" charset="0"/>
                          </a:rPr>
                        </m:ctrlPr>
                      </m:sSubPr>
                      <m:e>
                        <m:r>
                          <a:rPr lang="en-US" sz="2000" b="0" i="1" smtClean="0">
                            <a:ea typeface="Cambria Math" panose="02040503050406030204" pitchFamily="18" charset="0"/>
                            <a:cs typeface="Arial" panose="020B0604020202020204" pitchFamily="34" charset="0"/>
                          </a:rPr>
                          <m:t>𝐵</m:t>
                        </m:r>
                      </m:e>
                      <m:sub>
                        <m:r>
                          <a:rPr lang="en-US" sz="2000" b="0" i="1" smtClean="0">
                            <a:ea typeface="Cambria Math" panose="02040503050406030204" pitchFamily="18" charset="0"/>
                            <a:cs typeface="Arial" panose="020B0604020202020204" pitchFamily="34" charset="0"/>
                          </a:rPr>
                          <m:t>𝜐</m:t>
                        </m:r>
                      </m:sub>
                    </m:sSub>
                    <m:r>
                      <m:rPr>
                        <m:sty m:val="p"/>
                      </m:rPr>
                      <a:rPr lang="el-GR" sz="2000" i="1">
                        <a:ea typeface="Cambria Math" panose="02040503050406030204" pitchFamily="18" charset="0"/>
                        <a:cs typeface="Arial" panose="020B0604020202020204" pitchFamily="34" charset="0"/>
                      </a:rPr>
                      <m:t>Δ</m:t>
                    </m:r>
                    <m:r>
                      <a:rPr lang="el-GR" sz="2000" i="1">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𝐵</m:t>
                        </m:r>
                      </m:e>
                      <m:sub>
                        <m:r>
                          <a:rPr lang="en-US" sz="2000" i="1" smtClean="0">
                            <a:ea typeface="Cambria Math" panose="02040503050406030204" pitchFamily="18" charset="0"/>
                            <a:cs typeface="Arial" panose="020B0604020202020204" pitchFamily="34" charset="0"/>
                          </a:rPr>
                          <m:t>𝜐</m:t>
                        </m:r>
                      </m:sub>
                    </m:sSub>
                    <m:r>
                      <a:rPr lang="en-US" sz="2000" b="0" i="1" smtClean="0">
                        <a:cs typeface="Arial" panose="020B0604020202020204" pitchFamily="34" charset="0"/>
                      </a:rPr>
                      <m:t>= </m:t>
                    </m:r>
                    <m:f>
                      <m:fPr>
                        <m:ctrlPr>
                          <a:rPr lang="en-US" sz="2000" b="0" i="1" smtClean="0">
                            <a:cs typeface="Arial" panose="020B0604020202020204" pitchFamily="34" charset="0"/>
                          </a:rPr>
                        </m:ctrlPr>
                      </m:fPr>
                      <m:num>
                        <m:r>
                          <a:rPr lang="en-US" sz="2000" b="0" i="1" smtClean="0">
                            <a:cs typeface="Arial" panose="020B0604020202020204" pitchFamily="34" charset="0"/>
                          </a:rPr>
                          <m:t>2</m:t>
                        </m:r>
                        <m:sSup>
                          <m:sSupPr>
                            <m:ctrlPr>
                              <a:rPr lang="en-US" sz="2000" b="0" i="1" smtClean="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𝜈</m:t>
                            </m:r>
                          </m:e>
                          <m:sup>
                            <m:r>
                              <a:rPr lang="en-US" sz="2000" b="0" i="1" smtClean="0">
                                <a:cs typeface="Arial" panose="020B0604020202020204" pitchFamily="34" charset="0"/>
                              </a:rPr>
                              <m:t>2</m:t>
                            </m:r>
                          </m:sup>
                        </m:sSup>
                        <m:r>
                          <a:rPr lang="en-US" sz="2000" b="0" i="1" smtClean="0">
                            <a:cs typeface="Arial" panose="020B0604020202020204" pitchFamily="34" charset="0"/>
                          </a:rPr>
                          <m:t>𝑘𝑇</m:t>
                        </m:r>
                      </m:num>
                      <m:den>
                        <m:sSup>
                          <m:sSupPr>
                            <m:ctrlPr>
                              <a:rPr lang="en-US" sz="2000" b="0" i="1" smtClean="0">
                                <a:cs typeface="Arial" panose="020B0604020202020204" pitchFamily="34" charset="0"/>
                              </a:rPr>
                            </m:ctrlPr>
                          </m:sSupPr>
                          <m:e>
                            <m:r>
                              <a:rPr lang="en-US" sz="2000" b="0" i="1" smtClean="0">
                                <a:cs typeface="Arial" panose="020B0604020202020204" pitchFamily="34" charset="0"/>
                              </a:rPr>
                              <m:t>𝑐</m:t>
                            </m:r>
                          </m:e>
                          <m:sup>
                            <m:r>
                              <a:rPr lang="en-US" sz="2000" b="0" i="1" smtClean="0">
                                <a:cs typeface="Arial" panose="020B0604020202020204" pitchFamily="34" charset="0"/>
                              </a:rPr>
                              <m:t>2</m:t>
                            </m:r>
                          </m:sup>
                        </m:sSup>
                      </m:den>
                    </m:f>
                    <m:r>
                      <a:rPr lang="en-US" sz="2000" b="0" i="1" smtClean="0">
                        <a:cs typeface="Arial" panose="020B0604020202020204" pitchFamily="34" charset="0"/>
                      </a:rPr>
                      <m:t>= </m:t>
                    </m:r>
                    <m:f>
                      <m:fPr>
                        <m:ctrlPr>
                          <a:rPr lang="en-US" sz="2000" b="0" i="1" smtClean="0">
                            <a:cs typeface="Arial" panose="020B0604020202020204" pitchFamily="34" charset="0"/>
                          </a:rPr>
                        </m:ctrlPr>
                      </m:fPr>
                      <m:num>
                        <m:r>
                          <a:rPr lang="en-US" sz="2000" b="0" i="1" smtClean="0">
                            <a:cs typeface="Arial" panose="020B0604020202020204" pitchFamily="34" charset="0"/>
                          </a:rPr>
                          <m:t>2</m:t>
                        </m:r>
                        <m:r>
                          <a:rPr lang="en-US" sz="2000" b="0" i="1" smtClean="0">
                            <a:cs typeface="Arial" panose="020B0604020202020204" pitchFamily="34" charset="0"/>
                          </a:rPr>
                          <m:t>𝑘𝑇</m:t>
                        </m:r>
                      </m:num>
                      <m:den>
                        <m:sSup>
                          <m:sSupPr>
                            <m:ctrlPr>
                              <a:rPr lang="en-US" sz="2000" b="0" i="1" smtClean="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𝜆</m:t>
                            </m:r>
                          </m:e>
                          <m:sup>
                            <m:r>
                              <a:rPr lang="en-US" sz="2000" b="0" i="1" smtClean="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𝑃</m:t>
                        </m:r>
                      </m:e>
                      <m:sub>
                        <m:r>
                          <a:rPr lang="en-US" sz="2000" b="0" i="1" smtClean="0">
                            <a:cs typeface="Arial" panose="020B0604020202020204" pitchFamily="34" charset="0"/>
                          </a:rPr>
                          <m:t>𝑅</m:t>
                        </m:r>
                      </m:sub>
                    </m:sSub>
                    <m:r>
                      <a:rPr lang="en-US" sz="2000" b="0" i="1" smtClean="0">
                        <a:cs typeface="Arial" panose="020B0604020202020204" pitchFamily="34" charset="0"/>
                      </a:rPr>
                      <m:t>=</m:t>
                    </m:r>
                    <m:r>
                      <a:rPr lang="en-US" sz="2000" b="0" i="1" smtClean="0">
                        <a:cs typeface="Arial" panose="020B0604020202020204" pitchFamily="34" charset="0"/>
                      </a:rPr>
                      <m:t>𝑘𝑇</m:t>
                    </m:r>
                    <m:r>
                      <m:rPr>
                        <m:sty m:val="p"/>
                      </m:rPr>
                      <a:rPr lang="el-GR" sz="2000" i="1">
                        <a:ea typeface="Cambria Math" panose="02040503050406030204" pitchFamily="18" charset="0"/>
                        <a:cs typeface="Arial" panose="020B0604020202020204" pitchFamily="34" charset="0"/>
                      </a:rPr>
                      <m:t>Δ</m:t>
                    </m:r>
                    <m:r>
                      <a:rPr lang="el-GR" sz="2000" i="1">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𝑃</m:t>
                        </m:r>
                      </m:e>
                      <m:sub>
                        <m:r>
                          <a:rPr lang="en-US" sz="2000" b="0" i="1" smtClean="0">
                            <a:cs typeface="Arial" panose="020B0604020202020204" pitchFamily="34" charset="0"/>
                          </a:rPr>
                          <m:t>𝐴</m:t>
                        </m:r>
                      </m:sub>
                    </m:sSub>
                    <m:r>
                      <a:rPr lang="en-US" sz="2000" b="0" i="1" smtClean="0">
                        <a:cs typeface="Arial" panose="020B0604020202020204" pitchFamily="34" charset="0"/>
                      </a:rPr>
                      <m:t>=</m:t>
                    </m:r>
                    <m:sSub>
                      <m:sSubPr>
                        <m:ctrlPr>
                          <a:rPr lang="en-US" sz="2000" b="0" i="1" smtClean="0">
                            <a:cs typeface="Arial" panose="020B0604020202020204" pitchFamily="34" charset="0"/>
                          </a:rPr>
                        </m:ctrlPr>
                      </m:sSubPr>
                      <m:e>
                        <m:r>
                          <a:rPr lang="en-US" sz="2000" b="0" i="1" smtClean="0">
                            <a:cs typeface="Arial" panose="020B0604020202020204" pitchFamily="34" charset="0"/>
                          </a:rPr>
                          <m:t>𝑃</m:t>
                        </m:r>
                      </m:e>
                      <m:sub>
                        <m:r>
                          <a:rPr lang="en-US" sz="2000" b="0" i="1" smtClean="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cs typeface="Arial" panose="020B0604020202020204" pitchFamily="34" charset="0"/>
                          </a:rPr>
                        </m:ctrlPr>
                      </m:sSubPr>
                      <m:e>
                        <m:r>
                          <a:rPr lang="en-US" sz="2000" b="0" i="1" smtClean="0">
                            <a:cs typeface="Arial" panose="020B0604020202020204" pitchFamily="34" charset="0"/>
                          </a:rPr>
                          <m:t>𝐴</m:t>
                        </m:r>
                      </m:e>
                      <m:sub>
                        <m:r>
                          <a:rPr lang="en-US" sz="2000" b="0" i="1" smtClean="0">
                            <a:cs typeface="Arial" panose="020B0604020202020204" pitchFamily="34" charset="0"/>
                          </a:rPr>
                          <m:t>𝑒</m:t>
                        </m:r>
                      </m:sub>
                    </m:sSub>
                    <m:r>
                      <a:rPr lang="en-US" sz="2000" b="0" i="1" smtClean="0">
                        <a:cs typeface="Arial" panose="020B0604020202020204" pitchFamily="34" charset="0"/>
                      </a:rPr>
                      <m:t>=</m:t>
                    </m:r>
                    <m:f>
                      <m:fPr>
                        <m:ctrlPr>
                          <a:rPr lang="en-US" sz="2000" b="0" i="1" smtClean="0">
                            <a:cs typeface="Arial" panose="020B0604020202020204" pitchFamily="34" charset="0"/>
                          </a:rPr>
                        </m:ctrlPr>
                      </m:fPr>
                      <m:num>
                        <m:sSup>
                          <m:sSupPr>
                            <m:ctrlPr>
                              <a:rPr lang="en-US" sz="2000" b="0" i="1" smtClean="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𝜆</m:t>
                            </m:r>
                          </m:e>
                          <m:sup>
                            <m:r>
                              <a:rPr lang="en-US" sz="2000" b="0" i="1" smtClean="0">
                                <a:cs typeface="Arial" panose="020B0604020202020204" pitchFamily="34" charset="0"/>
                              </a:rPr>
                              <m:t>2</m:t>
                            </m:r>
                          </m:sup>
                        </m:sSup>
                      </m:num>
                      <m:den>
                        <m:r>
                          <a:rPr lang="en-US" sz="2000" b="0" i="1" smtClean="0">
                            <a:cs typeface="Arial" panose="020B0604020202020204" pitchFamily="34" charset="0"/>
                          </a:rPr>
                          <m:t>4</m:t>
                        </m:r>
                        <m:r>
                          <a:rPr lang="en-US" sz="2000" b="0" i="1" smtClean="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0012"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0012" y="1301687"/>
                <a:ext cx="8877591" cy="3924206"/>
              </a:xfrm>
              <a:prstGeom prst="rect">
                <a:avLst/>
              </a:prstGeom>
              <a:blipFill>
                <a:blip r:embed="rId3"/>
                <a:stretch>
                  <a:fillRect l="-114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98823"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cs typeface="Arial" panose="020B0604020202020204" pitchFamily="34" charset="0"/>
                          </a:rPr>
                        </m:ctrlPr>
                      </m:sSupPr>
                      <m:e>
                        <m:r>
                          <m:rPr>
                            <m:sty m:val="p"/>
                          </m:rPr>
                          <a:rPr lang="en-US" sz="2000" i="1" smtClean="0">
                            <a:ea typeface="Cambria Math" panose="02040503050406030204" pitchFamily="18" charset="0"/>
                            <a:cs typeface="Arial" panose="020B0604020202020204" pitchFamily="34" charset="0"/>
                          </a:rPr>
                          <m:t>∇</m:t>
                        </m:r>
                      </m:e>
                      <m:sup>
                        <m:r>
                          <a:rPr lang="en-US" sz="2000" b="0" i="1" smtClean="0">
                            <a:cs typeface="Arial" panose="020B0604020202020204" pitchFamily="34" charset="0"/>
                          </a:rPr>
                          <m:t>2</m:t>
                        </m:r>
                      </m:sup>
                    </m:sSup>
                    <m:r>
                      <a:rPr lang="en-US" sz="2000" i="1" smtClean="0">
                        <a:ea typeface="Cambria Math" panose="02040503050406030204" pitchFamily="18" charset="0"/>
                        <a:cs typeface="Arial" panose="020B0604020202020204" pitchFamily="34" charset="0"/>
                      </a:rPr>
                      <m:t>𝜓</m:t>
                    </m:r>
                    <m:r>
                      <a:rPr lang="en-US" sz="2000" b="0" i="1" smtClean="0">
                        <a:ea typeface="Cambria Math" panose="02040503050406030204" pitchFamily="18" charset="0"/>
                        <a:cs typeface="Arial" panose="020B0604020202020204" pitchFamily="34" charset="0"/>
                      </a:rPr>
                      <m:t>− </m:t>
                    </m:r>
                    <m:f>
                      <m:fPr>
                        <m:ctrlPr>
                          <a:rPr lang="en-US" sz="2000" b="0" i="1" smtClean="0">
                            <a:ea typeface="Cambria Math" panose="02040503050406030204" pitchFamily="18" charset="0"/>
                            <a:cs typeface="Arial" panose="020B0604020202020204" pitchFamily="34" charset="0"/>
                          </a:rPr>
                        </m:ctrlPr>
                      </m:fPr>
                      <m:num>
                        <m:r>
                          <a:rPr lang="en-US" sz="2000" b="0" i="1" smtClean="0">
                            <a:ea typeface="Cambria Math" panose="02040503050406030204" pitchFamily="18" charset="0"/>
                            <a:cs typeface="Arial" panose="020B0604020202020204" pitchFamily="34" charset="0"/>
                          </a:rPr>
                          <m:t>1</m:t>
                        </m:r>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𝑐</m:t>
                            </m:r>
                          </m:e>
                          <m:sup>
                            <m:r>
                              <a:rPr lang="en-US" sz="2000" b="0" i="1" smtClean="0">
                                <a:ea typeface="Cambria Math" panose="02040503050406030204" pitchFamily="18" charset="0"/>
                                <a:cs typeface="Arial" panose="020B0604020202020204" pitchFamily="34" charset="0"/>
                              </a:rPr>
                              <m:t>2</m:t>
                            </m:r>
                          </m:sup>
                        </m:sSup>
                      </m:den>
                    </m:f>
                    <m:f>
                      <m:fPr>
                        <m:ctrlPr>
                          <a:rPr lang="en-US" sz="2000" b="0" i="1" smtClean="0">
                            <a:ea typeface="Cambria Math" panose="02040503050406030204" pitchFamily="18" charset="0"/>
                            <a:cs typeface="Arial" panose="020B0604020202020204" pitchFamily="34" charset="0"/>
                          </a:rPr>
                        </m:ctrlPr>
                      </m:fPr>
                      <m:num>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m:t>
                            </m:r>
                          </m:e>
                          <m:sup>
                            <m:r>
                              <a:rPr lang="en-US" sz="2000" b="0" i="1" smtClean="0">
                                <a:ea typeface="Cambria Math" panose="02040503050406030204" pitchFamily="18" charset="0"/>
                                <a:cs typeface="Arial" panose="020B0604020202020204" pitchFamily="34" charset="0"/>
                              </a:rPr>
                              <m:t>2</m:t>
                            </m:r>
                          </m:sup>
                        </m:sSup>
                        <m:r>
                          <a:rPr lang="en-US" sz="2000" b="0" i="1" smtClean="0">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𝜓</m:t>
                        </m:r>
                      </m:num>
                      <m:den>
                        <m:sSup>
                          <m:sSupPr>
                            <m:ctrlPr>
                              <a:rPr lang="en-US" sz="2000" b="0" i="1" smtClean="0">
                                <a:ea typeface="Cambria Math" panose="02040503050406030204" pitchFamily="18" charset="0"/>
                                <a:cs typeface="Arial" panose="020B0604020202020204" pitchFamily="34" charset="0"/>
                              </a:rPr>
                            </m:ctrlPr>
                          </m:sSupPr>
                          <m:e>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𝑡</m:t>
                            </m:r>
                          </m:e>
                          <m:sup>
                            <m:r>
                              <a:rPr lang="en-US" sz="2000" b="0" i="1" smtClean="0">
                                <a:ea typeface="Cambria Math" panose="02040503050406030204" pitchFamily="18" charset="0"/>
                                <a:cs typeface="Arial" panose="020B0604020202020204" pitchFamily="34" charset="0"/>
                              </a:rPr>
                              <m:t>2</m:t>
                            </m:r>
                          </m:sup>
                        </m:sSup>
                      </m:den>
                    </m:f>
                    <m:r>
                      <a:rPr lang="en-US" sz="2000" b="0" i="1" smtClean="0">
                        <a:cs typeface="Arial" panose="020B0604020202020204" pitchFamily="34" charset="0"/>
                      </a:rPr>
                      <m:t>=−</m:t>
                    </m:r>
                    <m:r>
                      <a:rPr lang="en-US" sz="2000" b="0" i="1" smtClean="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ea typeface="Cambria Math" panose="02040503050406030204" pitchFamily="18" charset="0"/>
                        <a:cs typeface="Arial" charset="0"/>
                      </a:rPr>
                      <m:t>𝜓</m:t>
                    </m:r>
                    <m:d>
                      <m:dPr>
                        <m:ctrlPr>
                          <a:rPr lang="en-US" sz="2000" b="0" i="1" smtClean="0">
                            <a:ea typeface="Cambria Math" panose="02040503050406030204" pitchFamily="18" charset="0"/>
                            <a:cs typeface="Arial" charset="0"/>
                          </a:rPr>
                        </m:ctrlPr>
                      </m:dPr>
                      <m:e>
                        <m:r>
                          <a:rPr lang="en-US" sz="2000" b="0" i="1" smtClean="0">
                            <a:ea typeface="Cambria Math" panose="02040503050406030204" pitchFamily="18" charset="0"/>
                            <a:cs typeface="Arial" charset="0"/>
                          </a:rPr>
                          <m:t>𝑥</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𝑦</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𝑧</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e>
                    </m:d>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𝑆</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𝑟</m:t>
                            </m:r>
                          </m:num>
                          <m:den>
                            <m:r>
                              <a:rPr lang="en-US" sz="2000" b="0" i="1" smtClean="0">
                                <a:ea typeface="Cambria Math" panose="02040503050406030204" pitchFamily="18" charset="0"/>
                                <a:cs typeface="Arial" charset="0"/>
                              </a:rPr>
                              <m:t>𝑐</m:t>
                            </m:r>
                          </m:den>
                        </m:f>
                        <m:r>
                          <a:rPr lang="en-US" sz="2000" b="0" i="1" smtClean="0">
                            <a:ea typeface="Cambria Math" panose="02040503050406030204" pitchFamily="18" charset="0"/>
                            <a:cs typeface="Arial" charset="0"/>
                          </a:rPr>
                          <m:t>)</m:t>
                        </m:r>
                      </m:num>
                      <m:den>
                        <m:r>
                          <a:rPr lang="en-US" sz="2000" b="0" i="1" smtClean="0">
                            <a:ea typeface="Cambria Math" panose="02040503050406030204" pitchFamily="18" charset="0"/>
                            <a:cs typeface="Arial" charset="0"/>
                          </a:rPr>
                          <m:t>4</m:t>
                        </m:r>
                        <m:r>
                          <a:rPr lang="en-US" sz="2000" b="0" i="1" smtClean="0">
                            <a:ea typeface="Cambria Math" panose="02040503050406030204" pitchFamily="18" charset="0"/>
                            <a:cs typeface="Arial" charset="0"/>
                          </a:rPr>
                          <m:t>𝜋</m:t>
                        </m:r>
                        <m:r>
                          <a:rPr lang="en-US" sz="2000" b="0" i="1" smtClean="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ea typeface="Arial" charset="0"/>
                        <a:cs typeface="Arial" charset="0"/>
                      </a:rPr>
                      <m:t>𝑆</m:t>
                    </m:r>
                    <m:r>
                      <a:rPr lang="en-US" sz="2000" b="0" i="1" smtClean="0">
                        <a:ea typeface="Arial" charset="0"/>
                        <a:cs typeface="Arial" charset="0"/>
                      </a:rPr>
                      <m:t>= </m:t>
                    </m:r>
                    <m:nary>
                      <m:naryPr>
                        <m:ctrlPr>
                          <a:rPr lang="en-US" sz="2000" b="0" i="1" smtClean="0">
                            <a:cs typeface="Arial" charset="0"/>
                          </a:rPr>
                        </m:ctrlPr>
                      </m:naryPr>
                      <m:sub>
                        <m:r>
                          <m:rPr>
                            <m:brk m:alnAt="23"/>
                          </m:rPr>
                          <a:rPr lang="en-US" sz="2000" b="0" i="1" smtClean="0">
                            <a:cs typeface="Arial" charset="0"/>
                          </a:rPr>
                          <m:t>𝑉</m:t>
                        </m:r>
                      </m:sub>
                      <m:sup/>
                      <m:e>
                        <m:r>
                          <a:rPr lang="en-US" sz="2000" b="0" i="1" smtClean="0">
                            <a:cs typeface="Arial" charset="0"/>
                          </a:rPr>
                          <m:t>𝑠</m:t>
                        </m:r>
                        <m:r>
                          <a:rPr lang="en-US" sz="2000" b="0" i="1" smtClean="0">
                            <a:cs typeface="Arial" charset="0"/>
                          </a:rPr>
                          <m:t> </m:t>
                        </m:r>
                        <m:r>
                          <a:rPr lang="en-US" sz="2000" b="0" i="1" smtClean="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ea typeface="Cambria Math" panose="02040503050406030204" pitchFamily="18" charset="0"/>
                        <a:cs typeface="Arial" charset="0"/>
                      </a:rPr>
                      <m:t>𝜙</m:t>
                    </m:r>
                    <m:d>
                      <m:dPr>
                        <m:ctrlPr>
                          <a:rPr lang="en-US" sz="2000" b="0" i="1" smtClean="0">
                            <a:ea typeface="Cambria Math" panose="02040503050406030204" pitchFamily="18" charset="0"/>
                            <a:cs typeface="Arial" charset="0"/>
                          </a:rPr>
                        </m:ctrlPr>
                      </m:dPr>
                      <m:e>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1</m:t>
                            </m:r>
                          </m:sub>
                        </m:sSub>
                        <m:r>
                          <a:rPr lang="en-US" sz="2000" b="0" i="1" smtClean="0">
                            <a:ea typeface="Cambria Math" panose="02040503050406030204" pitchFamily="18" charset="0"/>
                            <a:cs typeface="Arial" charset="0"/>
                          </a:rPr>
                          <m:t>, </m:t>
                        </m:r>
                        <m:r>
                          <a:rPr lang="en-US" sz="2000" b="0" i="1" smtClean="0">
                            <a:ea typeface="Cambria Math" panose="02040503050406030204" pitchFamily="18" charset="0"/>
                            <a:cs typeface="Arial" charset="0"/>
                          </a:rPr>
                          <m:t>𝑡</m:t>
                        </m:r>
                      </m:e>
                    </m:d>
                    <m:r>
                      <a:rPr lang="en-US" sz="2000" b="0" i="1" smtClean="0">
                        <a:ea typeface="Cambria Math" panose="02040503050406030204" pitchFamily="18" charset="0"/>
                        <a:cs typeface="Arial" charset="0"/>
                      </a:rPr>
                      <m:t>= </m:t>
                    </m:r>
                    <m:nary>
                      <m:naryPr>
                        <m:ctrlPr>
                          <a:rPr lang="en-US" sz="2000" b="0" i="1" smtClean="0">
                            <a:ea typeface="Cambria Math" panose="02040503050406030204" pitchFamily="18" charset="0"/>
                            <a:cs typeface="Arial" charset="0"/>
                          </a:rPr>
                        </m:ctrlPr>
                      </m:naryPr>
                      <m:sub>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𝑉</m:t>
                            </m:r>
                          </m:e>
                          <m:sub>
                            <m:r>
                              <a:rPr lang="en-US" sz="2000" b="0" i="1" smtClean="0">
                                <a:ea typeface="Cambria Math" panose="02040503050406030204" pitchFamily="18" charset="0"/>
                                <a:cs typeface="Arial" charset="0"/>
                              </a:rPr>
                              <m:t>2</m:t>
                            </m:r>
                          </m:sub>
                        </m:sSub>
                      </m:sub>
                      <m:sup/>
                      <m:e>
                        <m:f>
                          <m:fPr>
                            <m:ctrlPr>
                              <a:rPr lang="en-US" sz="2000" b="0" i="1" smtClean="0">
                                <a:ea typeface="Cambria Math" panose="02040503050406030204" pitchFamily="18" charset="0"/>
                                <a:cs typeface="Arial" charset="0"/>
                              </a:rPr>
                            </m:ctrlPr>
                          </m:fPr>
                          <m:num>
                            <m:r>
                              <a:rPr lang="en-US" sz="2000" i="1">
                                <a:ea typeface="Cambria Math" panose="02040503050406030204" pitchFamily="18" charset="0"/>
                                <a:cs typeface="Arial" charset="0"/>
                              </a:rPr>
                              <m:t>𝜌</m:t>
                            </m:r>
                            <m:r>
                              <a:rPr lang="en-US" sz="2000" b="0" i="1" smtClean="0">
                                <a:ea typeface="Cambria Math" panose="02040503050406030204" pitchFamily="18" charset="0"/>
                                <a:cs typeface="Arial" charset="0"/>
                              </a:rPr>
                              <m:t>(</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2</m:t>
                                </m:r>
                              </m:sub>
                            </m:sSub>
                            <m:r>
                              <a:rPr lang="en-US" sz="2000" b="0" i="1" smtClean="0">
                                <a:ea typeface="Cambria Math" panose="02040503050406030204" pitchFamily="18" charset="0"/>
                                <a:cs typeface="Arial" charset="0"/>
                              </a:rPr>
                              <m:t>,   </m:t>
                            </m:r>
                            <m:r>
                              <a:rPr lang="en-US" sz="2000" b="0" i="1" smtClean="0">
                                <a:ea typeface="Cambria Math" panose="02040503050406030204" pitchFamily="18" charset="0"/>
                                <a:cs typeface="Arial" charset="0"/>
                              </a:rPr>
                              <m:t>𝑡</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1</m:t>
                                    </m:r>
                                  </m:sub>
                                </m:sSub>
                                <m:r>
                                  <a:rPr lang="en-US" sz="2000" b="0" i="1" smtClean="0">
                                    <a:ea typeface="Cambria Math" panose="02040503050406030204" pitchFamily="18" charset="0"/>
                                    <a:cs typeface="Arial" charset="0"/>
                                  </a:rPr>
                                  <m:t>−</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2</m:t>
                                    </m:r>
                                  </m:sub>
                                </m:sSub>
                                <m:r>
                                  <a:rPr lang="en-US" sz="2000" b="0" i="1" smtClean="0">
                                    <a:ea typeface="Cambria Math" panose="02040503050406030204" pitchFamily="18" charset="0"/>
                                    <a:cs typeface="Arial" charset="0"/>
                                  </a:rPr>
                                  <m:t>|</m:t>
                                </m:r>
                              </m:num>
                              <m:den>
                                <m:r>
                                  <a:rPr lang="en-US" sz="2000" b="0" i="1" smtClean="0">
                                    <a:ea typeface="Cambria Math" panose="02040503050406030204" pitchFamily="18" charset="0"/>
                                    <a:cs typeface="Arial" charset="0"/>
                                  </a:rPr>
                                  <m:t>𝑐</m:t>
                                </m:r>
                              </m:den>
                            </m:f>
                            <m:r>
                              <a:rPr lang="en-US" sz="2000" b="0" i="1" smtClean="0">
                                <a:ea typeface="Cambria Math" panose="02040503050406030204" pitchFamily="18" charset="0"/>
                                <a:cs typeface="Arial" charset="0"/>
                              </a:rPr>
                              <m:t>)</m:t>
                            </m:r>
                          </m:num>
                          <m:den>
                            <m:r>
                              <a:rPr lang="en-US" sz="2000" b="0" i="1" smtClean="0">
                                <a:ea typeface="Cambria Math" panose="02040503050406030204" pitchFamily="18" charset="0"/>
                                <a:cs typeface="Arial" charset="0"/>
                              </a:rPr>
                              <m:t>4</m:t>
                            </m:r>
                            <m:r>
                              <a:rPr lang="en-US" sz="2000" b="0" i="1" smtClean="0">
                                <a:ea typeface="Cambria Math" panose="02040503050406030204" pitchFamily="18" charset="0"/>
                                <a:cs typeface="Arial" charset="0"/>
                              </a:rPr>
                              <m:t>𝜋</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𝜖</m:t>
                                </m:r>
                              </m:e>
                              <m:sub>
                                <m:r>
                                  <a:rPr lang="en-US" sz="2000" b="0" i="1" smtClean="0">
                                    <a:ea typeface="Cambria Math" panose="02040503050406030204" pitchFamily="18" charset="0"/>
                                    <a:cs typeface="Arial" charset="0"/>
                                  </a:rPr>
                                  <m:t>0</m:t>
                                </m:r>
                              </m:sub>
                            </m:sSub>
                            <m:r>
                              <a:rPr lang="en-US" sz="2000" b="0" i="1" smtClean="0">
                                <a:ea typeface="Cambria Math" panose="02040503050406030204" pitchFamily="18" charset="0"/>
                                <a:cs typeface="Arial" charset="0"/>
                              </a:rPr>
                              <m:t>|</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1</m:t>
                                </m:r>
                              </m:sub>
                            </m:sSub>
                            <m:r>
                              <a:rPr lang="en-US" sz="2000" b="0" i="1" smtClean="0">
                                <a:ea typeface="Cambria Math" panose="02040503050406030204" pitchFamily="18" charset="0"/>
                                <a:cs typeface="Arial" charset="0"/>
                              </a:rPr>
                              <m:t>−</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𝑟</m:t>
                                </m:r>
                              </m:e>
                              <m:sub>
                                <m:r>
                                  <a:rPr lang="en-US" sz="2000" b="0" i="1" smtClean="0">
                                    <a:ea typeface="Cambria Math" panose="02040503050406030204" pitchFamily="18" charset="0"/>
                                    <a:cs typeface="Arial" charset="0"/>
                                  </a:rPr>
                                  <m:t>2</m:t>
                                </m:r>
                              </m:sub>
                            </m:sSub>
                            <m:r>
                              <a:rPr lang="en-US" sz="2000" b="0" i="1" smtClean="0">
                                <a:ea typeface="Cambria Math" panose="02040503050406030204" pitchFamily="18" charset="0"/>
                                <a:cs typeface="Arial" charset="0"/>
                              </a:rPr>
                              <m:t>|</m:t>
                            </m:r>
                          </m:den>
                        </m:f>
                        <m:r>
                          <a:rPr lang="en-US" sz="2000" b="0" i="1" smtClean="0">
                            <a:ea typeface="Cambria Math" panose="02040503050406030204" pitchFamily="18" charset="0"/>
                            <a:cs typeface="Arial" charset="0"/>
                          </a:rPr>
                          <m:t>𝑑</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𝑉</m:t>
                            </m:r>
                          </m:e>
                          <m:sub>
                            <m:r>
                              <a:rPr lang="en-US" sz="2000" b="0" i="1" smtClean="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ea typeface="Cambria Math" panose="02040503050406030204" pitchFamily="18" charset="0"/>
                        <a:cs typeface="Arial" charset="0"/>
                      </a:rPr>
                      <m:t>𝐀</m:t>
                    </m:r>
                    <m:d>
                      <m:dPr>
                        <m:ctrlPr>
                          <a:rPr lang="en-US" sz="2000" i="1">
                            <a:ea typeface="Cambria Math" panose="02040503050406030204" pitchFamily="18" charset="0"/>
                            <a:cs typeface="Arial" charset="0"/>
                          </a:rPr>
                        </m:ctrlPr>
                      </m:dPr>
                      <m:e>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1</m:t>
                            </m:r>
                          </m:sub>
                        </m:sSub>
                        <m:r>
                          <a:rPr lang="en-US" sz="2000" i="1">
                            <a:ea typeface="Cambria Math" panose="02040503050406030204" pitchFamily="18" charset="0"/>
                            <a:cs typeface="Arial" charset="0"/>
                          </a:rPr>
                          <m:t>, </m:t>
                        </m:r>
                        <m:r>
                          <a:rPr lang="en-US" sz="2000" i="1">
                            <a:ea typeface="Cambria Math" panose="02040503050406030204" pitchFamily="18" charset="0"/>
                            <a:cs typeface="Arial" charset="0"/>
                          </a:rPr>
                          <m:t>𝑡</m:t>
                        </m:r>
                      </m:e>
                    </m:d>
                    <m:r>
                      <a:rPr lang="en-US" sz="2000" i="1">
                        <a:ea typeface="Cambria Math" panose="02040503050406030204" pitchFamily="18" charset="0"/>
                        <a:cs typeface="Arial" charset="0"/>
                      </a:rPr>
                      <m:t>= </m:t>
                    </m:r>
                    <m:nary>
                      <m:naryPr>
                        <m:ctrlPr>
                          <a:rPr lang="en-US" sz="2000" i="1">
                            <a:ea typeface="Cambria Math" panose="02040503050406030204" pitchFamily="18" charset="0"/>
                            <a:cs typeface="Arial" charset="0"/>
                          </a:rPr>
                        </m:ctrlPr>
                      </m:naryPr>
                      <m:sub>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𝑉</m:t>
                            </m:r>
                          </m:e>
                          <m:sub>
                            <m:r>
                              <a:rPr lang="en-US" sz="2000" i="1">
                                <a:ea typeface="Cambria Math" panose="02040503050406030204" pitchFamily="18" charset="0"/>
                                <a:cs typeface="Arial" charset="0"/>
                              </a:rPr>
                              <m:t>2</m:t>
                            </m:r>
                          </m:sub>
                        </m:sSub>
                      </m:sub>
                      <m:sup/>
                      <m:e>
                        <m:f>
                          <m:fPr>
                            <m:ctrlPr>
                              <a:rPr lang="en-US" sz="2000" i="1">
                                <a:ea typeface="Cambria Math" panose="02040503050406030204" pitchFamily="18" charset="0"/>
                                <a:cs typeface="Arial" charset="0"/>
                              </a:rPr>
                            </m:ctrlPr>
                          </m:fPr>
                          <m:num>
                            <m:r>
                              <a:rPr lang="en-US" sz="2000" b="1" i="0" smtClean="0">
                                <a:ea typeface="Cambria Math" panose="02040503050406030204" pitchFamily="18" charset="0"/>
                                <a:cs typeface="Arial" charset="0"/>
                              </a:rPr>
                              <m:t>𝐣</m:t>
                            </m:r>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2</m:t>
                                </m:r>
                              </m:sub>
                            </m:sSub>
                            <m:r>
                              <a:rPr lang="en-US" sz="2000" i="1">
                                <a:ea typeface="Cambria Math" panose="02040503050406030204" pitchFamily="18" charset="0"/>
                                <a:cs typeface="Arial" charset="0"/>
                              </a:rPr>
                              <m:t>,</m:t>
                            </m:r>
                            <m:r>
                              <a:rPr lang="en-US" sz="2000" b="0" i="1" smtClean="0">
                                <a:ea typeface="Cambria Math" panose="02040503050406030204" pitchFamily="18" charset="0"/>
                                <a:cs typeface="Arial" charset="0"/>
                              </a:rPr>
                              <m:t> </m:t>
                            </m:r>
                            <m:r>
                              <a:rPr lang="en-US" sz="2000" i="1">
                                <a:ea typeface="Cambria Math" panose="02040503050406030204" pitchFamily="18" charset="0"/>
                                <a:cs typeface="Arial" charset="0"/>
                              </a:rPr>
                              <m:t>  </m:t>
                            </m:r>
                            <m:r>
                              <a:rPr lang="en-US" sz="2000" i="1">
                                <a:ea typeface="Cambria Math" panose="02040503050406030204" pitchFamily="18" charset="0"/>
                                <a:cs typeface="Arial" charset="0"/>
                              </a:rPr>
                              <m:t>𝑡</m:t>
                            </m:r>
                            <m:r>
                              <a:rPr lang="en-US" sz="2000" i="1">
                                <a:ea typeface="Cambria Math" panose="02040503050406030204" pitchFamily="18" charset="0"/>
                                <a:cs typeface="Arial" charset="0"/>
                              </a:rPr>
                              <m:t>−</m:t>
                            </m:r>
                            <m:f>
                              <m:fPr>
                                <m:ctrlPr>
                                  <a:rPr lang="en-US" sz="2000" i="1">
                                    <a:ea typeface="Cambria Math" panose="02040503050406030204" pitchFamily="18" charset="0"/>
                                    <a:cs typeface="Arial" charset="0"/>
                                  </a:rPr>
                                </m:ctrlPr>
                              </m:fPr>
                              <m:num>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1</m:t>
                                    </m:r>
                                  </m:sub>
                                </m:sSub>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2</m:t>
                                    </m:r>
                                  </m:sub>
                                </m:sSub>
                                <m:r>
                                  <a:rPr lang="en-US" sz="2000" i="1">
                                    <a:ea typeface="Cambria Math" panose="02040503050406030204" pitchFamily="18" charset="0"/>
                                    <a:cs typeface="Arial" charset="0"/>
                                  </a:rPr>
                                  <m:t>|</m:t>
                                </m:r>
                              </m:num>
                              <m:den>
                                <m:r>
                                  <a:rPr lang="en-US" sz="2000" i="1">
                                    <a:ea typeface="Cambria Math" panose="02040503050406030204" pitchFamily="18" charset="0"/>
                                    <a:cs typeface="Arial" charset="0"/>
                                  </a:rPr>
                                  <m:t>𝑐</m:t>
                                </m:r>
                              </m:den>
                            </m:f>
                            <m:r>
                              <a:rPr lang="en-US" sz="2000" i="1">
                                <a:ea typeface="Cambria Math" panose="02040503050406030204" pitchFamily="18" charset="0"/>
                                <a:cs typeface="Arial" charset="0"/>
                              </a:rPr>
                              <m:t>)</m:t>
                            </m:r>
                          </m:num>
                          <m:den>
                            <m:r>
                              <a:rPr lang="en-US" sz="2000" i="1">
                                <a:ea typeface="Cambria Math" panose="02040503050406030204" pitchFamily="18" charset="0"/>
                                <a:cs typeface="Arial" charset="0"/>
                              </a:rPr>
                              <m:t>4</m:t>
                            </m:r>
                            <m:r>
                              <a:rPr lang="en-US" sz="2000" i="1">
                                <a:ea typeface="Cambria Math" panose="02040503050406030204" pitchFamily="18" charset="0"/>
                                <a:cs typeface="Arial" charset="0"/>
                              </a:rPr>
                              <m:t>𝜋</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𝜖</m:t>
                                </m:r>
                              </m:e>
                              <m:sub>
                                <m:r>
                                  <a:rPr lang="en-US" sz="2000" i="1">
                                    <a:ea typeface="Cambria Math" panose="02040503050406030204" pitchFamily="18" charset="0"/>
                                    <a:cs typeface="Arial" charset="0"/>
                                  </a:rPr>
                                  <m:t>0</m:t>
                                </m:r>
                              </m:sub>
                            </m:sSub>
                            <m:sSup>
                              <m:sSupPr>
                                <m:ctrlPr>
                                  <a:rPr lang="en-US" sz="200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𝑐</m:t>
                                </m:r>
                              </m:e>
                              <m:sup>
                                <m:r>
                                  <a:rPr lang="en-US" sz="2000" b="0" i="1" smtClean="0">
                                    <a:ea typeface="Cambria Math" panose="02040503050406030204" pitchFamily="18" charset="0"/>
                                    <a:cs typeface="Arial" charset="0"/>
                                  </a:rPr>
                                  <m:t>2</m:t>
                                </m:r>
                              </m:sup>
                            </m:sSup>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1</m:t>
                                </m:r>
                              </m:sub>
                            </m:sSub>
                            <m:r>
                              <a:rPr lang="en-US" sz="2000" i="1">
                                <a:ea typeface="Cambria Math" panose="02040503050406030204" pitchFamily="18" charset="0"/>
                                <a:cs typeface="Arial" charset="0"/>
                              </a:rPr>
                              <m:t>−</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𝑟</m:t>
                                </m:r>
                              </m:e>
                              <m:sub>
                                <m:r>
                                  <a:rPr lang="en-US" sz="2000" i="1">
                                    <a:ea typeface="Cambria Math" panose="02040503050406030204" pitchFamily="18" charset="0"/>
                                    <a:cs typeface="Arial" charset="0"/>
                                  </a:rPr>
                                  <m:t>2</m:t>
                                </m:r>
                              </m:sub>
                            </m:sSub>
                            <m:r>
                              <a:rPr lang="en-US" sz="2000" i="1">
                                <a:ea typeface="Cambria Math" panose="02040503050406030204" pitchFamily="18" charset="0"/>
                                <a:cs typeface="Arial" charset="0"/>
                              </a:rPr>
                              <m:t>|</m:t>
                            </m:r>
                          </m:den>
                        </m:f>
                        <m:r>
                          <a:rPr lang="en-US" sz="2000" i="1">
                            <a:ea typeface="Cambria Math" panose="02040503050406030204" pitchFamily="18" charset="0"/>
                            <a:cs typeface="Arial" charset="0"/>
                          </a:rPr>
                          <m:t>𝑑</m:t>
                        </m:r>
                        <m:sSub>
                          <m:sSubPr>
                            <m:ctrlPr>
                              <a:rPr lang="en-US" sz="2000" i="1">
                                <a:ea typeface="Cambria Math" panose="02040503050406030204" pitchFamily="18" charset="0"/>
                                <a:cs typeface="Arial" charset="0"/>
                              </a:rPr>
                            </m:ctrlPr>
                          </m:sSubPr>
                          <m:e>
                            <m:r>
                              <a:rPr lang="en-US" sz="2000" i="1">
                                <a:ea typeface="Cambria Math" panose="02040503050406030204" pitchFamily="18" charset="0"/>
                                <a:cs typeface="Arial" charset="0"/>
                              </a:rPr>
                              <m:t>𝑉</m:t>
                            </m:r>
                          </m:e>
                          <m:sub>
                            <m:r>
                              <a:rPr lang="en-US" sz="2000" i="1">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ea typeface="Arial" charset="0"/>
                        <a:cs typeface="Arial" charset="0"/>
                      </a:rPr>
                      <m:t>𝐵</m:t>
                    </m:r>
                    <m:r>
                      <a:rPr lang="en-US" sz="2000" b="0" i="1" smtClean="0">
                        <a:ea typeface="Arial" charset="0"/>
                        <a:cs typeface="Arial" charset="0"/>
                      </a:rPr>
                      <m:t>= </m:t>
                    </m:r>
                    <m:r>
                      <m:rPr>
                        <m:sty m:val="p"/>
                      </m:rP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ea typeface="Arial" charset="0"/>
                        <a:cs typeface="Arial" charset="0"/>
                      </a:rPr>
                      <m:t>𝐸</m:t>
                    </m:r>
                    <m:r>
                      <a:rPr lang="en-US" sz="2000" b="0" i="1" smtClean="0">
                        <a:ea typeface="Arial" charset="0"/>
                        <a:cs typeface="Arial" charset="0"/>
                      </a:rPr>
                      <m:t>=−</m:t>
                    </m:r>
                    <m:r>
                      <m:rPr>
                        <m:sty m:val="p"/>
                      </m:rP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𝜙</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𝐴</m:t>
                        </m:r>
                      </m:num>
                      <m:den>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𝑐</m:t>
                        </m:r>
                      </m:e>
                      <m:sup>
                        <m:r>
                          <a:rPr lang="en-US" sz="2000" b="0" i="1" smtClean="0">
                            <a:ea typeface="Cambria Math" panose="02040503050406030204" pitchFamily="18" charset="0"/>
                            <a:cs typeface="Arial" charset="0"/>
                          </a:rPr>
                          <m:t>2</m:t>
                        </m:r>
                      </m:sup>
                    </m:sSup>
                    <m:r>
                      <m:rPr>
                        <m:sty m:val="p"/>
                      </m:rP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𝐴</m:t>
                    </m:r>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𝜕𝜙</m:t>
                        </m:r>
                      </m:num>
                      <m:den>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ea typeface="Cambria Math" panose="02040503050406030204" pitchFamily="18" charset="0"/>
                        <a:cs typeface="Arial" charset="0"/>
                      </a:rPr>
                      <m:t>𝐴</m:t>
                    </m:r>
                    <m:r>
                      <a:rPr lang="en-US" sz="2000" i="1">
                        <a:ea typeface="Cambria Math" panose="02040503050406030204" pitchFamily="18" charset="0"/>
                        <a:cs typeface="Arial" charset="0"/>
                      </a:rPr>
                      <m:t>×</m:t>
                    </m:r>
                    <m:d>
                      <m:dPr>
                        <m:ctrlPr>
                          <a:rPr lang="en-US" sz="2000" i="1">
                            <a:ea typeface="Cambria Math" panose="02040503050406030204" pitchFamily="18" charset="0"/>
                            <a:cs typeface="Arial" charset="0"/>
                          </a:rPr>
                        </m:ctrlPr>
                      </m:dPr>
                      <m:e>
                        <m:r>
                          <a:rPr lang="en-US" sz="2000" i="1">
                            <a:ea typeface="Cambria Math" panose="02040503050406030204" pitchFamily="18" charset="0"/>
                            <a:cs typeface="Arial" charset="0"/>
                          </a:rPr>
                          <m:t>𝐵</m:t>
                        </m:r>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𝐶</m:t>
                        </m:r>
                      </m:e>
                    </m:d>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𝐵</m:t>
                    </m:r>
                    <m:d>
                      <m:dPr>
                        <m:ctrlPr>
                          <a:rPr lang="en-US" sz="2000" i="1">
                            <a:ea typeface="Cambria Math" panose="02040503050406030204" pitchFamily="18" charset="0"/>
                            <a:cs typeface="Arial" charset="0"/>
                          </a:rPr>
                        </m:ctrlPr>
                      </m:dPr>
                      <m:e>
                        <m:r>
                          <a:rPr lang="en-US" sz="2000" i="1">
                            <a:ea typeface="Cambria Math" panose="02040503050406030204" pitchFamily="18" charset="0"/>
                            <a:cs typeface="Arial" charset="0"/>
                          </a:rPr>
                          <m:t>𝐴</m:t>
                        </m:r>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𝐶</m:t>
                        </m:r>
                      </m:e>
                    </m:d>
                    <m:r>
                      <a:rPr lang="en-US" sz="2000">
                        <a:ea typeface="Cambria Math" panose="02040503050406030204" pitchFamily="18" charset="0"/>
                        <a:cs typeface="Arial" charset="0"/>
                      </a:rPr>
                      <m:t>−</m:t>
                    </m:r>
                    <m:r>
                      <m:rPr>
                        <m:sty m:val="p"/>
                      </m:rPr>
                      <a:rPr lang="en-US" sz="200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d>
                      <m:dPr>
                        <m:ctrlPr>
                          <a:rPr lang="en-US" sz="2000" i="1">
                            <a:ea typeface="Cambria Math" panose="02040503050406030204" pitchFamily="18" charset="0"/>
                            <a:cs typeface="Arial" charset="0"/>
                          </a:rPr>
                        </m:ctrlPr>
                      </m:dPr>
                      <m:e>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d>
                      <m:dPr>
                        <m:ctrlPr>
                          <a:rPr lang="en-US" sz="2000" i="1">
                            <a:ea typeface="Cambria Math" panose="02040503050406030204" pitchFamily="18" charset="0"/>
                            <a:cs typeface="Arial" charset="0"/>
                          </a:rPr>
                        </m:ctrlPr>
                      </m:dPr>
                      <m:e>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𝐀</m:t>
                        </m:r>
                      </m:e>
                    </m:d>
                    <m:r>
                      <a:rPr lang="en-US" sz="2000" b="1" i="1">
                        <a:ea typeface="Cambria Math" panose="02040503050406030204" pitchFamily="18" charset="0"/>
                        <a:cs typeface="Arial" charset="0"/>
                      </a:rPr>
                      <m:t>=</m:t>
                    </m:r>
                    <m:r>
                      <m:rPr>
                        <m:sty m:val="p"/>
                      </m:rPr>
                      <a:rPr lang="en-US" sz="2000" i="1">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 ∙</m:t>
                    </m:r>
                    <m:r>
                      <a:rPr lang="en-US" sz="2000" i="1">
                        <a:ea typeface="Cambria Math" panose="02040503050406030204" pitchFamily="18" charset="0"/>
                        <a:cs typeface="Arial" charset="0"/>
                      </a:rPr>
                      <m:t>𝐴</m:t>
                    </m:r>
                    <m:r>
                      <a:rPr lang="en-US" sz="2000" i="1">
                        <a:ea typeface="Cambria Math" panose="02040503050406030204" pitchFamily="18" charset="0"/>
                        <a:cs typeface="Arial" charset="0"/>
                      </a:rPr>
                      <m:t>)−</m:t>
                    </m:r>
                    <m:sSup>
                      <m:sSupPr>
                        <m:ctrlPr>
                          <a:rPr lang="en-US" sz="2000" i="1">
                            <a:ea typeface="Cambria Math" panose="02040503050406030204" pitchFamily="18" charset="0"/>
                            <a:cs typeface="Arial" charset="0"/>
                          </a:rPr>
                        </m:ctrlPr>
                      </m:sSupPr>
                      <m:e>
                        <m:r>
                          <m:rPr>
                            <m:sty m:val="p"/>
                          </m:rPr>
                          <a:rPr lang="en-US" sz="2000" i="1">
                            <a:ea typeface="Cambria Math" panose="02040503050406030204" pitchFamily="18" charset="0"/>
                            <a:cs typeface="Arial" charset="0"/>
                          </a:rPr>
                          <m:t>∇</m:t>
                        </m:r>
                      </m:e>
                      <m:sup>
                        <m:r>
                          <a:rPr lang="en-US" sz="2000" i="1">
                            <a:ea typeface="Cambria Math" panose="02040503050406030204" pitchFamily="18" charset="0"/>
                            <a:cs typeface="Arial" charset="0"/>
                          </a:rPr>
                          <m:t>2</m:t>
                        </m:r>
                      </m:sup>
                    </m:sSup>
                    <m:r>
                      <a:rPr lang="en-US" sz="2000" i="1">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2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ea typeface="Cambria Math" panose="02040503050406030204" pitchFamily="18" charset="0"/>
                        <a:cs typeface="Arial" charset="0"/>
                      </a:rPr>
                      <m:t>𝜌</m:t>
                    </m:r>
                    <m:r>
                      <a:rPr lang="en-US" sz="2000" i="1">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ea typeface="Arial" charset="0"/>
                        <a:cs typeface="Arial" charset="0"/>
                      </a:rPr>
                      <m:t>𝑗</m:t>
                    </m:r>
                    <m:r>
                      <a:rPr lang="en-US" sz="2000" i="1">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ea typeface="Cambria Math" panose="02040503050406030204" pitchFamily="18" charset="0"/>
                            <a:cs typeface="Arial" panose="020B0604020202020204" pitchFamily="34" charset="0"/>
                          </a:rPr>
                        </m:ctrlPr>
                      </m:sSupPr>
                      <m:e>
                        <m:r>
                          <m:rPr>
                            <m:sty m:val="p"/>
                          </m:rPr>
                          <a:rPr lang="en-US" sz="2000" i="1">
                            <a:ea typeface="Cambria Math" panose="02040503050406030204" pitchFamily="18" charset="0"/>
                            <a:cs typeface="Arial" panose="020B0604020202020204" pitchFamily="34" charset="0"/>
                          </a:rPr>
                          <m:t>∇</m:t>
                        </m:r>
                      </m:e>
                      <m:sup>
                        <m:r>
                          <a:rPr lang="en-US" sz="2000" i="1">
                            <a:ea typeface="Cambria Math" panose="02040503050406030204" pitchFamily="18" charset="0"/>
                            <a:cs typeface="Arial" panose="020B0604020202020204" pitchFamily="34" charset="0"/>
                          </a:rPr>
                          <m:t>2</m:t>
                        </m:r>
                      </m:sup>
                    </m:sSup>
                    <m:r>
                      <a:rPr lang="en-US" sz="2000" i="1">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ea typeface="Cambria Math" panose="02040503050406030204" pitchFamily="18" charset="0"/>
                            <a:cs typeface="Arial" panose="020B0604020202020204" pitchFamily="34" charset="0"/>
                          </a:rPr>
                        </m:ctrlPr>
                      </m:fPr>
                      <m:num>
                        <m:r>
                          <a:rPr lang="en-US" sz="2000" i="1">
                            <a:ea typeface="Cambria Math" panose="02040503050406030204" pitchFamily="18" charset="0"/>
                            <a:cs typeface="Arial" panose="020B0604020202020204" pitchFamily="34" charset="0"/>
                          </a:rPr>
                          <m:t>1</m:t>
                        </m:r>
                      </m:num>
                      <m:den>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𝑐</m:t>
                            </m:r>
                          </m:e>
                          <m:sup>
                            <m:r>
                              <a:rPr lang="en-US" sz="2000" i="1">
                                <a:ea typeface="Cambria Math" panose="02040503050406030204" pitchFamily="18" charset="0"/>
                                <a:cs typeface="Arial" panose="020B0604020202020204" pitchFamily="34" charset="0"/>
                              </a:rPr>
                              <m:t>2</m:t>
                            </m:r>
                          </m:sup>
                        </m:sSup>
                      </m:den>
                    </m:f>
                    <m:f>
                      <m:fPr>
                        <m:ctrlPr>
                          <a:rPr lang="en-US" sz="2000" i="1">
                            <a:ea typeface="Cambria Math" panose="02040503050406030204" pitchFamily="18" charset="0"/>
                            <a:cs typeface="Arial" panose="020B0604020202020204" pitchFamily="34" charset="0"/>
                          </a:rPr>
                        </m:ctrlPr>
                      </m:fPr>
                      <m:num>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e>
                          <m:sup>
                            <m:r>
                              <a:rPr lang="en-US" sz="2000" i="1">
                                <a:ea typeface="Cambria Math" panose="02040503050406030204" pitchFamily="18" charset="0"/>
                                <a:cs typeface="Arial" panose="020B0604020202020204" pitchFamily="34" charset="0"/>
                              </a:rPr>
                              <m:t>2</m:t>
                            </m:r>
                          </m:sup>
                        </m:sSup>
                        <m:r>
                          <a:rPr lang="en-US" sz="2000" i="1">
                            <a:ea typeface="Cambria Math" panose="02040503050406030204" pitchFamily="18" charset="0"/>
                            <a:cs typeface="Arial" panose="020B0604020202020204" pitchFamily="34" charset="0"/>
                          </a:rPr>
                          <m:t>𝐴</m:t>
                        </m:r>
                      </m:num>
                      <m:den>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r>
                              <a:rPr lang="en-US" sz="2000" i="1">
                                <a:ea typeface="Cambria Math" panose="02040503050406030204" pitchFamily="18" charset="0"/>
                                <a:cs typeface="Arial" panose="020B0604020202020204" pitchFamily="34" charset="0"/>
                              </a:rPr>
                              <m:t>𝑡</m:t>
                            </m:r>
                          </m:e>
                          <m:sup>
                            <m:r>
                              <a:rPr lang="en-US" sz="2000" i="1">
                                <a:ea typeface="Cambria Math" panose="02040503050406030204" pitchFamily="18" charset="0"/>
                                <a:cs typeface="Arial" panose="020B0604020202020204" pitchFamily="34" charset="0"/>
                              </a:rPr>
                              <m:t>2</m:t>
                            </m:r>
                          </m:sup>
                        </m:sSup>
                      </m:den>
                    </m:f>
                    <m:r>
                      <a:rPr lang="en-US" sz="2000" i="1">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e>
                      <m:sup>
                        <m:r>
                          <a:rPr lang="en-US" sz="2000" i="1">
                            <a:ea typeface="Cambria Math" panose="02040503050406030204" pitchFamily="18" charset="0"/>
                            <a:cs typeface="Arial" panose="020B0604020202020204" pitchFamily="34" charset="0"/>
                          </a:rPr>
                          <m:t>2</m:t>
                        </m:r>
                      </m:sup>
                    </m:sSup>
                    <m:r>
                      <a:rPr lang="en-US" sz="2000" i="1">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ea typeface="Cambria Math" panose="02040503050406030204" pitchFamily="18" charset="0"/>
                            <a:cs typeface="Arial" panose="020B0604020202020204" pitchFamily="34" charset="0"/>
                          </a:rPr>
                        </m:ctrlPr>
                      </m:fPr>
                      <m:num>
                        <m:r>
                          <a:rPr lang="en-US" sz="2000" i="1">
                            <a:ea typeface="Cambria Math" panose="02040503050406030204" pitchFamily="18" charset="0"/>
                            <a:cs typeface="Arial" panose="020B0604020202020204" pitchFamily="34" charset="0"/>
                          </a:rPr>
                          <m:t>1</m:t>
                        </m:r>
                      </m:num>
                      <m:den>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𝑐</m:t>
                            </m:r>
                          </m:e>
                          <m:sup>
                            <m:r>
                              <a:rPr lang="en-US" sz="2000" i="1">
                                <a:ea typeface="Cambria Math" panose="02040503050406030204" pitchFamily="18" charset="0"/>
                                <a:cs typeface="Arial" panose="020B0604020202020204" pitchFamily="34" charset="0"/>
                              </a:rPr>
                              <m:t>2</m:t>
                            </m:r>
                          </m:sup>
                        </m:sSup>
                      </m:den>
                    </m:f>
                    <m:f>
                      <m:fPr>
                        <m:ctrlPr>
                          <a:rPr lang="en-US" sz="2000" i="1">
                            <a:ea typeface="Cambria Math" panose="02040503050406030204" pitchFamily="18" charset="0"/>
                            <a:cs typeface="Arial" panose="020B0604020202020204" pitchFamily="34" charset="0"/>
                          </a:rPr>
                        </m:ctrlPr>
                      </m:fPr>
                      <m:num>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e>
                          <m:sup>
                            <m:r>
                              <a:rPr lang="en-US" sz="2000" i="1">
                                <a:ea typeface="Cambria Math" panose="02040503050406030204" pitchFamily="18" charset="0"/>
                                <a:cs typeface="Arial" panose="020B0604020202020204" pitchFamily="34" charset="0"/>
                              </a:rPr>
                              <m:t>2</m:t>
                            </m:r>
                          </m:sup>
                        </m:sSup>
                        <m:r>
                          <a:rPr lang="en-US" sz="2000" i="1">
                            <a:ea typeface="Cambria Math" panose="02040503050406030204" pitchFamily="18" charset="0"/>
                            <a:cs typeface="Arial" panose="020B0604020202020204" pitchFamily="34" charset="0"/>
                          </a:rPr>
                          <m:t>𝜙</m:t>
                        </m:r>
                      </m:num>
                      <m:den>
                        <m:sSup>
                          <m:sSupPr>
                            <m:ctrlPr>
                              <a:rPr lang="en-US" sz="2000" i="1">
                                <a:ea typeface="Cambria Math" panose="02040503050406030204" pitchFamily="18" charset="0"/>
                                <a:cs typeface="Arial" panose="020B0604020202020204" pitchFamily="34" charset="0"/>
                              </a:rPr>
                            </m:ctrlPr>
                          </m:sSupPr>
                          <m:e>
                            <m:r>
                              <a:rPr lang="en-US" sz="2000" i="1">
                                <a:ea typeface="Cambria Math" panose="02040503050406030204" pitchFamily="18" charset="0"/>
                                <a:cs typeface="Arial" panose="020B0604020202020204" pitchFamily="34" charset="0"/>
                              </a:rPr>
                              <m:t>𝜕</m:t>
                            </m:r>
                            <m:r>
                              <a:rPr lang="en-US" sz="2000" i="1">
                                <a:ea typeface="Cambria Math" panose="02040503050406030204" pitchFamily="18" charset="0"/>
                                <a:cs typeface="Arial" panose="020B0604020202020204" pitchFamily="34" charset="0"/>
                              </a:rPr>
                              <m:t>𝑡</m:t>
                            </m:r>
                          </m:e>
                          <m:sup>
                            <m:r>
                              <a:rPr lang="en-US" sz="2000" i="1">
                                <a:ea typeface="Cambria Math" panose="02040503050406030204" pitchFamily="18" charset="0"/>
                                <a:cs typeface="Arial" panose="020B0604020202020204" pitchFamily="34" charset="0"/>
                              </a:rPr>
                              <m:t>2</m:t>
                            </m:r>
                          </m:sup>
                        </m:sSup>
                      </m:den>
                    </m:f>
                    <m:r>
                      <a:rPr lang="en-US" sz="2000" i="1">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ea typeface="Cambria Math" panose="02040503050406030204" pitchFamily="18" charset="0"/>
                        <a:cs typeface="Arial" panose="020B0604020202020204" pitchFamily="34" charset="0"/>
                      </a:rPr>
                      <m:t>𝜙</m:t>
                    </m:r>
                    <m:d>
                      <m:dPr>
                        <m:ctrlPr>
                          <a:rPr lang="en-US" sz="2000" b="0" i="1" smtClean="0">
                            <a:ea typeface="Cambria Math" panose="02040503050406030204" pitchFamily="18" charset="0"/>
                            <a:cs typeface="Arial" panose="020B0604020202020204" pitchFamily="34" charset="0"/>
                          </a:rPr>
                        </m:ctrlPr>
                      </m:dPr>
                      <m:e>
                        <m:r>
                          <a:rPr lang="en-US" sz="2000" b="0" i="1" smtClean="0">
                            <a:ea typeface="Cambria Math" panose="02040503050406030204" pitchFamily="18" charset="0"/>
                            <a:cs typeface="Arial" panose="020B0604020202020204" pitchFamily="34" charset="0"/>
                          </a:rPr>
                          <m:t>𝑥</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𝑦</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𝑧</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𝑡</m:t>
                        </m:r>
                      </m:e>
                    </m:d>
                    <m:r>
                      <a:rPr lang="en-US" sz="2000" b="0" i="1" smtClean="0">
                        <a:ea typeface="Cambria Math" panose="02040503050406030204" pitchFamily="18" charset="0"/>
                        <a:cs typeface="Arial" panose="020B0604020202020204" pitchFamily="34" charset="0"/>
                      </a:rPr>
                      <m:t>=  </m:t>
                    </m:r>
                    <m:r>
                      <a:rPr lang="en-US" sz="2000" b="0" i="1" smtClean="0">
                        <a:ea typeface="Cambria Math" panose="02040503050406030204" pitchFamily="18" charset="0"/>
                        <a:cs typeface="Arial" panose="020B0604020202020204" pitchFamily="34" charset="0"/>
                      </a:rPr>
                      <m:t>𝑓</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𝑘</m:t>
                    </m:r>
                    <m:r>
                      <a:rPr lang="en-US" sz="2000" b="0" i="1" smtClean="0">
                        <a:ea typeface="Cambria Math" panose="02040503050406030204" pitchFamily="18" charset="0"/>
                        <a:cs typeface="Arial" panose="020B0604020202020204" pitchFamily="34" charset="0"/>
                      </a:rPr>
                      <m:t>∙</m:t>
                    </m:r>
                    <m:r>
                      <a:rPr lang="en-US" sz="2000" b="0" i="1" smtClean="0">
                        <a:ea typeface="Cambria Math" panose="02040503050406030204" pitchFamily="18" charset="0"/>
                        <a:cs typeface="Arial" panose="020B0604020202020204" pitchFamily="34" charset="0"/>
                      </a:rPr>
                      <m:t>𝑟</m:t>
                    </m:r>
                    <m:r>
                      <a:rPr lang="en-US" sz="2000" b="0" i="1" smtClean="0">
                        <a:ea typeface="Cambria Math" panose="02040503050406030204" pitchFamily="18" charset="0"/>
                        <a:cs typeface="Arial" panose="020B0604020202020204" pitchFamily="34" charset="0"/>
                      </a:rPr>
                      <m:t> − </m:t>
                    </m:r>
                    <m:r>
                      <a:rPr lang="en-US" sz="2000" b="0" i="1" smtClean="0">
                        <a:ea typeface="Cambria Math" panose="02040503050406030204" pitchFamily="18" charset="0"/>
                        <a:cs typeface="Arial" panose="020B0604020202020204" pitchFamily="34" charset="0"/>
                      </a:rPr>
                      <m:t>𝜔</m:t>
                    </m:r>
                    <m:r>
                      <a:rPr lang="en-US" sz="2000" b="0" i="1" smtClean="0">
                        <a:ea typeface="Cambria Math" panose="02040503050406030204" pitchFamily="18" charset="0"/>
                        <a:cs typeface="Arial" panose="020B0604020202020204" pitchFamily="34" charset="0"/>
                      </a:rPr>
                      <m:t>𝑡</m:t>
                    </m:r>
                    <m:r>
                      <a:rPr lang="en-US" sz="2000" b="0" i="1" smtClean="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ea typeface="Arial" charset="0"/>
                        <a:cs typeface="Arial" charset="0"/>
                      </a:rPr>
                      <m:t>𝐣</m:t>
                    </m:r>
                    <m:r>
                      <a:rPr lang="en-US" sz="2000" b="0" i="1" smtClean="0">
                        <a:ea typeface="Arial" charset="0"/>
                        <a:cs typeface="Arial" charset="0"/>
                      </a:rPr>
                      <m:t>=</m:t>
                    </m:r>
                    <m:r>
                      <a:rPr lang="en-US" sz="2000" b="0" i="1" smtClean="0">
                        <a:ea typeface="Cambria Math" panose="02040503050406030204" pitchFamily="18" charset="0"/>
                        <a:cs typeface="Arial" charset="0"/>
                      </a:rPr>
                      <m:t>𝜎</m:t>
                    </m:r>
                    <m:r>
                      <a:rPr lang="en-US" sz="2000" b="1" i="0" smtClean="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cs typeface="Arial" charset="0"/>
                          </a:rPr>
                        </m:ctrlPr>
                      </m:sSupPr>
                      <m:e>
                        <m:r>
                          <a:rPr lang="en-US" sz="2000" i="1">
                            <a:cs typeface="Arial" charset="0"/>
                          </a:rPr>
                          <m:t>𝑐</m:t>
                        </m:r>
                      </m:e>
                      <m:sup>
                        <m:r>
                          <a:rPr lang="en-US" sz="2000" i="1">
                            <a:cs typeface="Arial" charset="0"/>
                          </a:rPr>
                          <m:t>2</m:t>
                        </m:r>
                      </m:sup>
                    </m:sSup>
                    <m:r>
                      <a:rPr lang="en-US" sz="2000" i="1">
                        <a:cs typeface="Arial" charset="0"/>
                      </a:rPr>
                      <m:t> </m:t>
                    </m:r>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𝐁</m:t>
                    </m:r>
                    <m:r>
                      <a:rPr lang="en-US" sz="2000" i="1">
                        <a:ea typeface="Cambria Math" panose="02040503050406030204" pitchFamily="18" charset="0"/>
                        <a:cs typeface="Arial" charset="0"/>
                      </a:rPr>
                      <m:t>= </m:t>
                    </m:r>
                    <m:f>
                      <m:fPr>
                        <m:ctrlPr>
                          <a:rPr lang="en-US" sz="2000" i="1">
                            <a:ea typeface="Cambria Math" panose="02040503050406030204" pitchFamily="18" charset="0"/>
                            <a:cs typeface="Arial" charset="0"/>
                          </a:rPr>
                        </m:ctrlPr>
                      </m:fPr>
                      <m:num>
                        <m:r>
                          <a:rPr lang="en-US" sz="2000" b="1" i="1">
                            <a:ea typeface="Cambria Math" panose="02040503050406030204" pitchFamily="18" charset="0"/>
                            <a:cs typeface="Arial" charset="0"/>
                          </a:rPr>
                          <m:t>𝒋</m:t>
                        </m:r>
                      </m:num>
                      <m:den>
                        <m:r>
                          <a:rPr lang="en-US" sz="2000" b="1" i="1" smtClean="0">
                            <a:ea typeface="Cambria Math" panose="02040503050406030204" pitchFamily="18" charset="0"/>
                            <a:cs typeface="Arial" charset="0"/>
                          </a:rPr>
                          <m:t>𝜖</m:t>
                        </m:r>
                      </m:den>
                    </m:f>
                    <m:r>
                      <a:rPr lang="en-US" sz="2000" i="1">
                        <a:ea typeface="Cambria Math" panose="02040503050406030204" pitchFamily="18" charset="0"/>
                        <a:cs typeface="Arial" charset="0"/>
                      </a:rPr>
                      <m:t>+ </m:t>
                    </m:r>
                    <m:f>
                      <m:fPr>
                        <m:ctrlPr>
                          <a:rPr lang="en-US" sz="2000" i="1">
                            <a:ea typeface="Cambria Math" panose="02040503050406030204" pitchFamily="18" charset="0"/>
                            <a:cs typeface="Arial" charset="0"/>
                          </a:rPr>
                        </m:ctrlPr>
                      </m:fPr>
                      <m:num>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𝐄</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r>
                      <a:rPr lang="en-US" sz="2000" b="0" i="1" smtClean="0">
                        <a:ea typeface="Cambria Math" panose="02040503050406030204" pitchFamily="18" charset="0"/>
                        <a:cs typeface="Arial" charset="0"/>
                      </a:rPr>
                      <m:t>=</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𝜎</m:t>
                        </m:r>
                      </m:num>
                      <m:den>
                        <m:r>
                          <a:rPr lang="en-US" sz="2000" b="0" i="1" smtClean="0">
                            <a:ea typeface="Cambria Math" panose="02040503050406030204" pitchFamily="18" charset="0"/>
                            <a:cs typeface="Arial" charset="0"/>
                          </a:rPr>
                          <m:t>𝜖</m:t>
                        </m:r>
                      </m:den>
                    </m:f>
                    <m:r>
                      <a:rPr lang="en-US" sz="2000" b="1" i="0" smtClean="0">
                        <a:ea typeface="Cambria Math" panose="02040503050406030204" pitchFamily="18" charset="0"/>
                        <a:cs typeface="Arial" charset="0"/>
                      </a:rPr>
                      <m:t>𝐄</m:t>
                    </m:r>
                    <m:r>
                      <a:rPr lang="en-US" sz="2000" b="0" i="1" smtClean="0">
                        <a:ea typeface="Cambria Math" panose="02040503050406030204" pitchFamily="18" charset="0"/>
                        <a:cs typeface="Arial" charset="0"/>
                      </a:rPr>
                      <m:t>+</m:t>
                    </m:r>
                    <m:f>
                      <m:fPr>
                        <m:ctrlPr>
                          <a:rPr lang="en-US" sz="2000" i="1">
                            <a:ea typeface="Cambria Math" panose="02040503050406030204" pitchFamily="18" charset="0"/>
                            <a:cs typeface="Arial" charset="0"/>
                          </a:rPr>
                        </m:ctrlPr>
                      </m:fPr>
                      <m:num>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𝐄</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cs typeface="Arial" charset="0"/>
                          </a:rPr>
                        </m:ctrlPr>
                      </m:sSupPr>
                      <m:e>
                        <m:r>
                          <a:rPr lang="en-US" sz="2000" i="1">
                            <a:cs typeface="Arial" charset="0"/>
                          </a:rPr>
                          <m:t>𝑐</m:t>
                        </m:r>
                      </m:e>
                      <m:sup>
                        <m:r>
                          <a:rPr lang="en-US" sz="2000" i="1">
                            <a:cs typeface="Arial" charset="0"/>
                          </a:rPr>
                          <m:t>2</m:t>
                        </m:r>
                      </m:sup>
                    </m:sSup>
                    <m:f>
                      <m:fPr>
                        <m:ctrlPr>
                          <a:rPr lang="en-US" sz="2000" i="1">
                            <a:cs typeface="Arial" charset="0"/>
                          </a:rPr>
                        </m:ctrlPr>
                      </m:fPr>
                      <m:num>
                        <m: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𝐁</m:t>
                        </m:r>
                        <m:r>
                          <a:rPr lang="en-US" sz="2000" i="1">
                            <a:ea typeface="Cambria Math" panose="02040503050406030204" pitchFamily="18" charset="0"/>
                            <a:cs typeface="Arial" charset="0"/>
                          </a:rPr>
                          <m:t>)</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r>
                      <a:rPr lang="en-US" sz="2000" i="1">
                        <a:cs typeface="Arial" charset="0"/>
                      </a:rPr>
                      <m:t>= </m:t>
                    </m:r>
                    <m:f>
                      <m:fPr>
                        <m:ctrlPr>
                          <a:rPr lang="en-US" sz="2000" i="1">
                            <a:cs typeface="Arial" charset="0"/>
                          </a:rPr>
                        </m:ctrlPr>
                      </m:fPr>
                      <m:num>
                        <m:r>
                          <a:rPr lang="en-US" sz="2000" i="1">
                            <a:ea typeface="Cambria Math" panose="02040503050406030204" pitchFamily="18" charset="0"/>
                            <a:cs typeface="Arial" charset="0"/>
                          </a:rPr>
                          <m:t>𝜎</m:t>
                        </m:r>
                      </m:num>
                      <m:den>
                        <m:r>
                          <a:rPr lang="en-US" sz="2000" i="1">
                            <a:ea typeface="Cambria Math" panose="02040503050406030204" pitchFamily="18" charset="0"/>
                            <a:cs typeface="Arial" charset="0"/>
                          </a:rPr>
                          <m:t>𝜖</m:t>
                        </m:r>
                      </m:den>
                    </m:f>
                    <m:f>
                      <m:fPr>
                        <m:ctrlPr>
                          <a:rPr lang="en-US" sz="2000" i="1">
                            <a:cs typeface="Arial" charset="0"/>
                          </a:rPr>
                        </m:ctrlPr>
                      </m:fPr>
                      <m:num>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𝐄</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r>
                      <a:rPr lang="en-US" sz="2000" i="1">
                        <a:cs typeface="Arial" charset="0"/>
                      </a:rPr>
                      <m:t>+</m:t>
                    </m:r>
                    <m:f>
                      <m:fPr>
                        <m:ctrlPr>
                          <a:rPr lang="en-US" sz="2000" i="1">
                            <a:cs typeface="Arial" charset="0"/>
                          </a:rPr>
                        </m:ctrlPr>
                      </m:fPr>
                      <m:num>
                        <m:sSup>
                          <m:sSupPr>
                            <m:ctrlPr>
                              <a:rPr lang="en-US" sz="2000" i="1">
                                <a:cs typeface="Arial" charset="0"/>
                              </a:rPr>
                            </m:ctrlPr>
                          </m:sSupPr>
                          <m:e>
                            <m:r>
                              <a:rPr lang="en-US" sz="2000" i="1">
                                <a:ea typeface="Cambria Math" panose="02040503050406030204" pitchFamily="18" charset="0"/>
                                <a:cs typeface="Arial" charset="0"/>
                              </a:rPr>
                              <m:t>𝜕</m:t>
                            </m:r>
                          </m:e>
                          <m:sup>
                            <m:r>
                              <a:rPr lang="en-US" sz="2000" i="1">
                                <a:cs typeface="Arial" charset="0"/>
                              </a:rPr>
                              <m:t>2</m:t>
                            </m:r>
                          </m:sup>
                        </m:sSup>
                        <m:r>
                          <a:rPr lang="en-US" sz="2000" b="1">
                            <a:cs typeface="Arial" charset="0"/>
                          </a:rPr>
                          <m:t>𝐄</m:t>
                        </m:r>
                      </m:num>
                      <m:den>
                        <m:sSup>
                          <m:sSupPr>
                            <m:ctrlPr>
                              <a:rPr lang="en-US" sz="2000" i="1">
                                <a:cs typeface="Arial" charset="0"/>
                              </a:rPr>
                            </m:ctrlPr>
                          </m:sSupPr>
                          <m:e>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e>
                          <m:sup>
                            <m:r>
                              <a:rPr lang="en-US" sz="2000" i="1">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ea typeface="Cambria Math" panose="02040503050406030204" pitchFamily="18" charset="0"/>
                        <a:cs typeface="Arial" charset="0"/>
                      </a:rPr>
                      <m:t>∇</m:t>
                    </m:r>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𝐄</m:t>
                    </m:r>
                    <m:r>
                      <a:rPr lang="en-US" sz="2000" i="1">
                        <a:ea typeface="Cambria Math" panose="02040503050406030204" pitchFamily="18" charset="0"/>
                        <a:cs typeface="Arial" charset="0"/>
                      </a:rPr>
                      <m:t>=−</m:t>
                    </m:r>
                    <m:f>
                      <m:fPr>
                        <m:ctrlPr>
                          <a:rPr lang="en-US" sz="2000" i="1">
                            <a:ea typeface="Cambria Math" panose="02040503050406030204" pitchFamily="18" charset="0"/>
                            <a:cs typeface="Arial" charset="0"/>
                          </a:rPr>
                        </m:ctrlPr>
                      </m:fPr>
                      <m:num>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𝐁</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cs typeface="Arial" charset="0"/>
                          </a:rPr>
                        </m:ctrlPr>
                      </m:sSupPr>
                      <m:e>
                        <m:r>
                          <a:rPr lang="en-US" sz="2000" b="0" i="1" smtClean="0">
                            <a:cs typeface="Arial" charset="0"/>
                          </a:rPr>
                          <m:t>𝑐</m:t>
                        </m:r>
                      </m:e>
                      <m:sup>
                        <m:r>
                          <a:rPr lang="en-US" sz="2000" b="0" i="1" smtClean="0">
                            <a:cs typeface="Arial" charset="0"/>
                          </a:rPr>
                          <m:t>2</m:t>
                        </m:r>
                      </m:sup>
                    </m:sSup>
                    <m:r>
                      <m:rPr>
                        <m:sty m:val="p"/>
                      </m:rPr>
                      <a:rPr lang="en-US" sz="2000" i="1" smtClean="0">
                        <a:ea typeface="Cambria Math" panose="02040503050406030204" pitchFamily="18" charset="0"/>
                        <a:cs typeface="Arial" charset="0"/>
                      </a:rPr>
                      <m:t>∇</m:t>
                    </m:r>
                    <m:r>
                      <a:rPr lang="en-US" sz="2000" i="1" smtClean="0">
                        <a:ea typeface="Cambria Math" panose="02040503050406030204" pitchFamily="18" charset="0"/>
                        <a:cs typeface="Arial" charset="0"/>
                      </a:rPr>
                      <m:t>×</m:t>
                    </m:r>
                    <m:f>
                      <m:fPr>
                        <m:ctrlPr>
                          <a:rPr lang="en-US" sz="2000" i="1" smtClean="0">
                            <a:ea typeface="Cambria Math" panose="02040503050406030204" pitchFamily="18" charset="0"/>
                            <a:cs typeface="Arial" charset="0"/>
                          </a:rPr>
                        </m:ctrlPr>
                      </m:fPr>
                      <m:num>
                        <m:r>
                          <a:rPr lang="en-US" sz="200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𝐵</m:t>
                        </m:r>
                      </m:num>
                      <m:den>
                        <m:r>
                          <a:rPr lang="en-US" sz="200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𝑡</m:t>
                        </m:r>
                      </m:den>
                    </m:f>
                    <m:r>
                      <a:rPr lang="en-US" sz="2000" b="0" i="0" smtClean="0">
                        <a:ea typeface="Cambria Math" panose="02040503050406030204" pitchFamily="18" charset="0"/>
                        <a:cs typeface="Arial" charset="0"/>
                      </a:rPr>
                      <m:t>=−</m:t>
                    </m:r>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𝑐</m:t>
                        </m:r>
                      </m:e>
                      <m:sup>
                        <m:r>
                          <a:rPr lang="en-US" sz="2000" b="0" i="1" smtClean="0">
                            <a:ea typeface="Cambria Math" panose="02040503050406030204" pitchFamily="18" charset="0"/>
                            <a:cs typeface="Arial" charset="0"/>
                          </a:rPr>
                          <m:t>2</m:t>
                        </m:r>
                      </m:sup>
                    </m:sSup>
                    <m:r>
                      <m:rPr>
                        <m:sty m:val="p"/>
                      </m:rP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m:t>
                    </m:r>
                    <m:d>
                      <m:dPr>
                        <m:ctrlPr>
                          <a:rPr lang="en-US" sz="2000" b="0" i="1" smtClean="0">
                            <a:ea typeface="Cambria Math" panose="02040503050406030204" pitchFamily="18" charset="0"/>
                            <a:cs typeface="Arial" charset="0"/>
                          </a:rPr>
                        </m:ctrlPr>
                      </m:dPr>
                      <m:e>
                        <m:r>
                          <m:rPr>
                            <m:sty m:val="p"/>
                          </m:rP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m:t>
                        </m:r>
                        <m:r>
                          <a:rPr lang="en-US" sz="2000" b="0" i="1" smtClean="0">
                            <a:ea typeface="Cambria Math" panose="02040503050406030204" pitchFamily="18" charset="0"/>
                            <a:cs typeface="Arial" charset="0"/>
                          </a:rPr>
                          <m:t>𝐸</m:t>
                        </m:r>
                      </m:e>
                    </m:d>
                    <m:r>
                      <a:rPr lang="en-US" sz="2000" b="0" i="0" smtClean="0">
                        <a:ea typeface="Cambria Math" panose="02040503050406030204" pitchFamily="18" charset="0"/>
                        <a:cs typeface="Arial" charset="0"/>
                      </a:rPr>
                      <m:t>=</m:t>
                    </m:r>
                    <m:f>
                      <m:fPr>
                        <m:ctrlPr>
                          <a:rPr lang="en-US" sz="2000" i="1">
                            <a:cs typeface="Arial" charset="0"/>
                          </a:rPr>
                        </m:ctrlPr>
                      </m:fPr>
                      <m:num>
                        <m:r>
                          <a:rPr lang="en-US" sz="2000" i="1">
                            <a:ea typeface="Cambria Math" panose="02040503050406030204" pitchFamily="18" charset="0"/>
                            <a:cs typeface="Arial" charset="0"/>
                          </a:rPr>
                          <m:t>𝜎</m:t>
                        </m:r>
                      </m:num>
                      <m:den>
                        <m:r>
                          <a:rPr lang="en-US" sz="2000" i="1">
                            <a:ea typeface="Cambria Math" panose="02040503050406030204" pitchFamily="18" charset="0"/>
                            <a:cs typeface="Arial" charset="0"/>
                          </a:rPr>
                          <m:t>𝜖</m:t>
                        </m:r>
                      </m:den>
                    </m:f>
                    <m:f>
                      <m:fPr>
                        <m:ctrlPr>
                          <a:rPr lang="en-US" sz="2000" i="1">
                            <a:cs typeface="Arial" charset="0"/>
                          </a:rPr>
                        </m:ctrlPr>
                      </m:fPr>
                      <m:num>
                        <m:r>
                          <a:rPr lang="en-US" sz="2000" i="1">
                            <a:ea typeface="Cambria Math" panose="02040503050406030204" pitchFamily="18" charset="0"/>
                            <a:cs typeface="Arial" charset="0"/>
                          </a:rPr>
                          <m:t>𝜕</m:t>
                        </m:r>
                        <m:r>
                          <a:rPr lang="en-US" sz="2000" b="1">
                            <a:ea typeface="Cambria Math" panose="02040503050406030204" pitchFamily="18" charset="0"/>
                            <a:cs typeface="Arial" charset="0"/>
                          </a:rPr>
                          <m:t>𝐄</m:t>
                        </m:r>
                      </m:num>
                      <m:den>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den>
                    </m:f>
                    <m:r>
                      <a:rPr lang="en-US" sz="2000" i="1">
                        <a:cs typeface="Arial" charset="0"/>
                      </a:rPr>
                      <m:t>+</m:t>
                    </m:r>
                    <m:f>
                      <m:fPr>
                        <m:ctrlPr>
                          <a:rPr lang="en-US" sz="2000" i="1">
                            <a:cs typeface="Arial" charset="0"/>
                          </a:rPr>
                        </m:ctrlPr>
                      </m:fPr>
                      <m:num>
                        <m:sSup>
                          <m:sSupPr>
                            <m:ctrlPr>
                              <a:rPr lang="en-US" sz="2000" i="1">
                                <a:cs typeface="Arial" charset="0"/>
                              </a:rPr>
                            </m:ctrlPr>
                          </m:sSupPr>
                          <m:e>
                            <m:r>
                              <a:rPr lang="en-US" sz="2000" i="1">
                                <a:ea typeface="Cambria Math" panose="02040503050406030204" pitchFamily="18" charset="0"/>
                                <a:cs typeface="Arial" charset="0"/>
                              </a:rPr>
                              <m:t>𝜕</m:t>
                            </m:r>
                          </m:e>
                          <m:sup>
                            <m:r>
                              <a:rPr lang="en-US" sz="2000" i="1">
                                <a:cs typeface="Arial" charset="0"/>
                              </a:rPr>
                              <m:t>2</m:t>
                            </m:r>
                          </m:sup>
                        </m:sSup>
                        <m:r>
                          <a:rPr lang="en-US" sz="2000" b="1">
                            <a:cs typeface="Arial" charset="0"/>
                          </a:rPr>
                          <m:t>𝐄</m:t>
                        </m:r>
                      </m:num>
                      <m:den>
                        <m:sSup>
                          <m:sSupPr>
                            <m:ctrlPr>
                              <a:rPr lang="en-US" sz="2000" i="1">
                                <a:cs typeface="Arial" charset="0"/>
                              </a:rPr>
                            </m:ctrlPr>
                          </m:sSupPr>
                          <m:e>
                            <m:r>
                              <a:rPr lang="en-US" sz="2000" i="1">
                                <a:ea typeface="Cambria Math" panose="02040503050406030204" pitchFamily="18" charset="0"/>
                                <a:cs typeface="Arial" charset="0"/>
                              </a:rPr>
                              <m:t>𝜕</m:t>
                            </m:r>
                            <m:r>
                              <a:rPr lang="en-US" sz="2000" i="1">
                                <a:ea typeface="Cambria Math" panose="02040503050406030204" pitchFamily="18" charset="0"/>
                                <a:cs typeface="Arial" charset="0"/>
                              </a:rPr>
                              <m:t>𝑡</m:t>
                            </m:r>
                          </m:e>
                          <m:sup>
                            <m:r>
                              <a:rPr lang="en-US" sz="2000" i="1">
                                <a:cs typeface="Arial" charset="0"/>
                              </a:rPr>
                              <m:t>2</m:t>
                            </m:r>
                          </m:sup>
                        </m:sSup>
                      </m:den>
                    </m:f>
                    <m:r>
                      <a:rPr lang="en-US" sz="2000" b="0" i="0" smtClean="0">
                        <a:cs typeface="Arial" charset="0"/>
                      </a:rPr>
                      <m:t>=−</m:t>
                    </m:r>
                    <m:sSup>
                      <m:sSupPr>
                        <m:ctrlPr>
                          <a:rPr lang="en-US" sz="2000" b="0" i="1" smtClean="0">
                            <a:cs typeface="Arial" charset="0"/>
                          </a:rPr>
                        </m:ctrlPr>
                      </m:sSupPr>
                      <m:e>
                        <m:r>
                          <a:rPr lang="en-US" sz="2000" b="0" i="1" smtClean="0">
                            <a:cs typeface="Arial" charset="0"/>
                          </a:rPr>
                          <m:t>𝑐</m:t>
                        </m:r>
                      </m:e>
                      <m:sup>
                        <m:r>
                          <a:rPr lang="en-US" sz="2000" b="0" i="1" smtClean="0">
                            <a:cs typeface="Arial" charset="0"/>
                          </a:rPr>
                          <m:t>2</m:t>
                        </m:r>
                      </m:sup>
                    </m:sSup>
                    <m:d>
                      <m:dPr>
                        <m:begChr m:val="["/>
                        <m:endChr m:val="]"/>
                        <m:ctrlPr>
                          <a:rPr lang="en-US" sz="2000" b="0" i="1" smtClean="0">
                            <a:cs typeface="Arial" charset="0"/>
                          </a:rPr>
                        </m:ctrlPr>
                      </m:dPr>
                      <m:e>
                        <m:r>
                          <m:rPr>
                            <m:sty m:val="p"/>
                          </m:rPr>
                          <a:rPr lang="en-US" sz="2000" i="1">
                            <a:ea typeface="Cambria Math" panose="02040503050406030204" pitchFamily="18" charset="0"/>
                            <a:cs typeface="Arial" charset="0"/>
                          </a:rPr>
                          <m:t>∇</m:t>
                        </m:r>
                        <m:d>
                          <m:dPr>
                            <m:ctrlPr>
                              <a:rPr lang="en-US" sz="2000" b="1" i="1">
                                <a:ea typeface="Cambria Math" panose="02040503050406030204" pitchFamily="18" charset="0"/>
                                <a:cs typeface="Arial" charset="0"/>
                              </a:rPr>
                            </m:ctrlPr>
                          </m:dPr>
                          <m:e>
                            <m:r>
                              <a:rPr lang="en-US" sz="2000" b="1" i="1">
                                <a:ea typeface="Cambria Math" panose="02040503050406030204" pitchFamily="18" charset="0"/>
                                <a:cs typeface="Arial" charset="0"/>
                              </a:rPr>
                              <m:t>𝜵</m:t>
                            </m:r>
                            <m:r>
                              <a:rPr lang="en-US" sz="2000" b="1" i="1">
                                <a:ea typeface="Cambria Math" panose="02040503050406030204" pitchFamily="18" charset="0"/>
                                <a:cs typeface="Arial" charset="0"/>
                              </a:rPr>
                              <m:t>∙</m:t>
                            </m:r>
                            <m:r>
                              <a:rPr lang="en-US" sz="2000" b="1">
                                <a:ea typeface="Cambria Math" panose="02040503050406030204" pitchFamily="18" charset="0"/>
                                <a:cs typeface="Arial" charset="0"/>
                              </a:rPr>
                              <m:t>𝐄</m:t>
                            </m:r>
                          </m:e>
                        </m:d>
                        <m:r>
                          <a:rPr lang="en-US" sz="2000">
                            <a:ea typeface="Cambria Math" panose="02040503050406030204" pitchFamily="18" charset="0"/>
                            <a:cs typeface="Arial" charset="0"/>
                          </a:rPr>
                          <m:t>−</m:t>
                        </m:r>
                        <m:sSup>
                          <m:sSupPr>
                            <m:ctrlPr>
                              <a:rPr lang="en-US" sz="2000" i="1">
                                <a:ea typeface="Cambria Math" panose="02040503050406030204" pitchFamily="18" charset="0"/>
                                <a:cs typeface="Arial" charset="0"/>
                              </a:rPr>
                            </m:ctrlPr>
                          </m:sSupPr>
                          <m:e>
                            <m:r>
                              <m:rPr>
                                <m:sty m:val="p"/>
                              </m:rPr>
                              <a:rPr lang="en-US" sz="2000" i="1">
                                <a:ea typeface="Cambria Math" panose="02040503050406030204" pitchFamily="18" charset="0"/>
                                <a:cs typeface="Arial" charset="0"/>
                              </a:rPr>
                              <m:t>∇</m:t>
                            </m:r>
                          </m:e>
                          <m:sup>
                            <m:r>
                              <a:rPr lang="en-US" sz="2000" i="1">
                                <a:ea typeface="Cambria Math" panose="02040503050406030204" pitchFamily="18" charset="0"/>
                                <a:cs typeface="Arial" charset="0"/>
                              </a:rPr>
                              <m:t>2</m:t>
                            </m:r>
                          </m:sup>
                        </m:sSup>
                        <m:r>
                          <a:rPr lang="en-US" sz="2000" b="1">
                            <a:ea typeface="Cambria Math" panose="02040503050406030204" pitchFamily="18" charset="0"/>
                            <a:cs typeface="Arial" charset="0"/>
                          </a:rPr>
                          <m:t>𝐄</m:t>
                        </m:r>
                      </m:e>
                    </m:d>
                    <m:r>
                      <a:rPr lang="en-US" sz="2000" b="1" i="0" smtClean="0">
                        <a:ea typeface="Cambria Math" panose="02040503050406030204" pitchFamily="18" charset="0"/>
                        <a:cs typeface="Arial" charset="0"/>
                      </a:rPr>
                      <m:t>=</m:t>
                    </m:r>
                    <m:sSup>
                      <m:sSupPr>
                        <m:ctrlPr>
                          <a:rPr lang="en-US" sz="2000" b="1"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𝑐</m:t>
                        </m:r>
                      </m:e>
                      <m:sup>
                        <m:r>
                          <a:rPr lang="en-US" sz="2000" b="1" i="1" smtClean="0">
                            <a:ea typeface="Cambria Math" panose="02040503050406030204" pitchFamily="18" charset="0"/>
                            <a:cs typeface="Arial" charset="0"/>
                          </a:rPr>
                          <m:t>𝟐</m:t>
                        </m:r>
                      </m:sup>
                    </m:sSup>
                    <m:sSup>
                      <m:sSupPr>
                        <m:ctrlPr>
                          <a:rPr lang="en-US" sz="2000" b="1" i="1" smtClean="0">
                            <a:ea typeface="Cambria Math" panose="02040503050406030204" pitchFamily="18" charset="0"/>
                            <a:cs typeface="Arial" charset="0"/>
                          </a:rPr>
                        </m:ctrlPr>
                      </m:sSupPr>
                      <m:e>
                        <m:r>
                          <a:rPr lang="en-US" sz="2000" b="1" i="1" smtClean="0">
                            <a:ea typeface="Cambria Math" panose="02040503050406030204" pitchFamily="18" charset="0"/>
                            <a:cs typeface="Arial" charset="0"/>
                          </a:rPr>
                          <m:t>𝛁</m:t>
                        </m:r>
                      </m:e>
                      <m:sup>
                        <m:r>
                          <a:rPr lang="en-US" sz="2000" b="1" i="1" smtClean="0">
                            <a:ea typeface="Cambria Math" panose="02040503050406030204" pitchFamily="18" charset="0"/>
                            <a:cs typeface="Arial" charset="0"/>
                          </a:rPr>
                          <m:t>𝟐</m:t>
                        </m:r>
                      </m:sup>
                    </m:sSup>
                    <m:r>
                      <a:rPr lang="en-US" sz="2000" b="1" i="0" smtClean="0">
                        <a:ea typeface="Cambria Math" panose="02040503050406030204" pitchFamily="18" charset="0"/>
                        <a:cs typeface="Arial" charset="0"/>
                      </a:rPr>
                      <m:t>𝐄</m:t>
                    </m:r>
                    <m:r>
                      <a:rPr lang="en-US" sz="2000" b="1" i="1" smtClean="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ea typeface="Cambria Math" panose="02040503050406030204" pitchFamily="18" charset="0"/>
                        <a:cs typeface="Arial" charset="0"/>
                      </a:rPr>
                      <m:t>𝜌</m:t>
                    </m:r>
                    <m:r>
                      <a:rPr lang="en-US" sz="2000" b="0" i="1" smtClean="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ea typeface="Cambria Math" panose="02040503050406030204" pitchFamily="18" charset="0"/>
                        <a:cs typeface="Arial" charset="0"/>
                      </a:rPr>
                      <m:t>𝛼</m:t>
                    </m:r>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𝜔</m:t>
                        </m:r>
                      </m:num>
                      <m:den>
                        <m:r>
                          <a:rPr lang="en-US" sz="2000" b="0" i="1" smtClean="0">
                            <a:ea typeface="Cambria Math" panose="02040503050406030204" pitchFamily="18" charset="0"/>
                            <a:cs typeface="Arial" charset="0"/>
                          </a:rPr>
                          <m:t>2</m:t>
                        </m:r>
                      </m:den>
                    </m:f>
                    <m:rad>
                      <m:radPr>
                        <m:degHide m:val="on"/>
                        <m:ctrlPr>
                          <a:rPr lang="en-US" sz="2000" b="0" i="1" smtClean="0">
                            <a:ea typeface="Cambria Math" panose="02040503050406030204" pitchFamily="18" charset="0"/>
                            <a:cs typeface="Arial" charset="0"/>
                          </a:rPr>
                        </m:ctrlPr>
                      </m:radPr>
                      <m:deg/>
                      <m:e>
                        <m:r>
                          <a:rPr lang="en-US" sz="2000" b="0" i="1" smtClean="0">
                            <a:ea typeface="Cambria Math" panose="02040503050406030204" pitchFamily="18" charset="0"/>
                            <a:cs typeface="Arial" charset="0"/>
                          </a:rPr>
                          <m:t>𝜇𝜖</m:t>
                        </m:r>
                      </m:e>
                    </m:rad>
                    <m:r>
                      <a:rPr lang="en-US" sz="2000" b="0" i="0" smtClean="0">
                        <a:ea typeface="Cambria Math" panose="02040503050406030204" pitchFamily="18" charset="0"/>
                        <a:cs typeface="Arial" charset="0"/>
                      </a:rPr>
                      <m:t> (1+</m:t>
                    </m:r>
                    <m:rad>
                      <m:radPr>
                        <m:degHide m:val="on"/>
                        <m:ctrlPr>
                          <a:rPr lang="en-US" sz="2000" b="0" i="1" smtClean="0">
                            <a:ea typeface="Cambria Math" panose="02040503050406030204" pitchFamily="18" charset="0"/>
                            <a:cs typeface="Arial" charset="0"/>
                          </a:rPr>
                        </m:ctrlPr>
                      </m:radPr>
                      <m:deg/>
                      <m:e>
                        <m:r>
                          <a:rPr lang="en-US" sz="2000" b="0" i="1" smtClean="0">
                            <a:ea typeface="Cambria Math" panose="02040503050406030204" pitchFamily="18" charset="0"/>
                            <a:cs typeface="Arial" charset="0"/>
                          </a:rPr>
                          <m:t>1+</m:t>
                        </m:r>
                        <m:f>
                          <m:fPr>
                            <m:ctrlPr>
                              <a:rPr lang="en-US" sz="2000" b="0" i="1" smtClean="0">
                                <a:ea typeface="Cambria Math" panose="02040503050406030204" pitchFamily="18" charset="0"/>
                                <a:cs typeface="Arial" charset="0"/>
                              </a:rPr>
                            </m:ctrlPr>
                          </m:fPr>
                          <m:num>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𝜎</m:t>
                                </m:r>
                              </m:e>
                              <m:sup>
                                <m:r>
                                  <a:rPr lang="en-US" sz="2000" b="0" i="1" smtClean="0">
                                    <a:ea typeface="Cambria Math" panose="02040503050406030204" pitchFamily="18" charset="0"/>
                                    <a:cs typeface="Arial" charset="0"/>
                                  </a:rPr>
                                  <m:t>2</m:t>
                                </m:r>
                              </m:sup>
                            </m:sSup>
                          </m:num>
                          <m:den>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𝜔</m:t>
                                </m:r>
                              </m:e>
                              <m:sup>
                                <m:r>
                                  <a:rPr lang="en-US" sz="2000" b="0" i="1" smtClean="0">
                                    <a:ea typeface="Cambria Math" panose="02040503050406030204" pitchFamily="18" charset="0"/>
                                    <a:cs typeface="Arial" charset="0"/>
                                  </a:rPr>
                                  <m:t>2</m:t>
                                </m:r>
                              </m:sup>
                            </m:sSup>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𝜖</m:t>
                                </m:r>
                              </m:e>
                              <m:sup>
                                <m:r>
                                  <a:rPr lang="en-US" sz="2000" b="0" i="1" smtClean="0">
                                    <a:ea typeface="Cambria Math" panose="02040503050406030204" pitchFamily="18" charset="0"/>
                                    <a:cs typeface="Arial" charset="0"/>
                                  </a:rPr>
                                  <m:t>2</m:t>
                                </m:r>
                              </m:sup>
                            </m:sSup>
                          </m:den>
                        </m:f>
                      </m:e>
                    </m:rad>
                    <m:r>
                      <a:rPr lang="en-US" sz="2000" b="0" i="1" smtClean="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ea typeface="Cambria Math" panose="02040503050406030204" pitchFamily="18" charset="0"/>
                        <a:cs typeface="Arial" charset="0"/>
                      </a:rPr>
                      <m:t>𝛽</m:t>
                    </m:r>
                    <m:r>
                      <a:rPr lang="en-US" sz="2000" b="0" i="1" smtClean="0">
                        <a:ea typeface="Cambria Math" panose="02040503050406030204" pitchFamily="18" charset="0"/>
                        <a:cs typeface="Arial" charset="0"/>
                      </a:rPr>
                      <m:t>= </m:t>
                    </m:r>
                    <m:f>
                      <m:fPr>
                        <m:ctrlPr>
                          <a:rPr lang="en-US" sz="2000" b="0" i="1" smtClean="0">
                            <a:ea typeface="Cambria Math" panose="02040503050406030204" pitchFamily="18" charset="0"/>
                            <a:cs typeface="Arial" charset="0"/>
                          </a:rPr>
                        </m:ctrlPr>
                      </m:fPr>
                      <m:num>
                        <m:r>
                          <a:rPr lang="en-US" sz="2000" b="0" i="1" smtClean="0">
                            <a:ea typeface="Cambria Math" panose="02040503050406030204" pitchFamily="18" charset="0"/>
                            <a:cs typeface="Arial" charset="0"/>
                          </a:rPr>
                          <m:t>𝜔𝜇𝜎</m:t>
                        </m:r>
                      </m:num>
                      <m:den>
                        <m:r>
                          <a:rPr lang="en-US" sz="2000" b="0" i="1" smtClean="0">
                            <a:ea typeface="Cambria Math" panose="02040503050406030204" pitchFamily="18" charset="0"/>
                            <a:cs typeface="Arial" charset="0"/>
                          </a:rPr>
                          <m:t>2</m:t>
                        </m:r>
                        <m:r>
                          <a:rPr lang="en-US" sz="2000" b="0" i="1" smtClean="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cs typeface="Arial" charset="0"/>
                          </a:rPr>
                        </m:ctrlPr>
                      </m:sSubPr>
                      <m:e>
                        <m:r>
                          <a:rPr lang="en-US" sz="2000" b="1" i="0" smtClean="0">
                            <a:cs typeface="Arial" charset="0"/>
                          </a:rPr>
                          <m:t>𝐄</m:t>
                        </m:r>
                      </m:e>
                      <m:sub>
                        <m:r>
                          <a:rPr lang="en-US" sz="2000" b="0" i="1" smtClean="0">
                            <a:cs typeface="Arial" charset="0"/>
                          </a:rPr>
                          <m:t>𝑟𝑎𝑑</m:t>
                        </m:r>
                      </m:sub>
                    </m:sSub>
                    <m:r>
                      <a:rPr lang="en-US" sz="2000" b="0" i="1" smtClean="0">
                        <a:cs typeface="Arial" charset="0"/>
                      </a:rPr>
                      <m:t>=−</m:t>
                    </m:r>
                    <m:f>
                      <m:fPr>
                        <m:ctrlPr>
                          <a:rPr lang="en-US" sz="2000" b="0" i="1" smtClean="0">
                            <a:cs typeface="Arial" charset="0"/>
                          </a:rPr>
                        </m:ctrlPr>
                      </m:fPr>
                      <m:num>
                        <m:r>
                          <a:rPr lang="en-US" sz="2000" b="0" i="1" smtClean="0">
                            <a:cs typeface="Arial" charset="0"/>
                          </a:rPr>
                          <m:t>1</m:t>
                        </m:r>
                      </m:num>
                      <m:den>
                        <m:r>
                          <a:rPr lang="en-US" sz="2000" b="0" i="1" smtClean="0">
                            <a:cs typeface="Arial" charset="0"/>
                          </a:rPr>
                          <m:t>4</m:t>
                        </m:r>
                        <m:r>
                          <a:rPr lang="en-US" sz="2000" b="0" i="1" smtClean="0">
                            <a:ea typeface="Cambria Math" panose="02040503050406030204" pitchFamily="18" charset="0"/>
                            <a:cs typeface="Arial" charset="0"/>
                          </a:rPr>
                          <m:t>𝜋</m:t>
                        </m:r>
                        <m:sSub>
                          <m:sSubPr>
                            <m:ctrlPr>
                              <a:rPr lang="en-US" sz="2000" b="0" i="1" smtClean="0">
                                <a:ea typeface="Cambria Math" panose="02040503050406030204" pitchFamily="18" charset="0"/>
                                <a:cs typeface="Arial" charset="0"/>
                              </a:rPr>
                            </m:ctrlPr>
                          </m:sSubPr>
                          <m:e>
                            <m:r>
                              <a:rPr lang="en-US" sz="2000" b="0" i="1" smtClean="0">
                                <a:ea typeface="Cambria Math" panose="02040503050406030204" pitchFamily="18" charset="0"/>
                                <a:cs typeface="Arial" charset="0"/>
                              </a:rPr>
                              <m:t>𝜖</m:t>
                            </m:r>
                          </m:e>
                          <m:sub>
                            <m:r>
                              <a:rPr lang="en-US" sz="2000" b="0" i="1" smtClean="0">
                                <a:ea typeface="Cambria Math" panose="02040503050406030204" pitchFamily="18" charset="0"/>
                                <a:cs typeface="Arial" charset="0"/>
                              </a:rPr>
                              <m:t>0</m:t>
                            </m:r>
                          </m:sub>
                        </m:sSub>
                        <m:sSup>
                          <m:sSupPr>
                            <m:ctrlPr>
                              <a:rPr lang="en-US" sz="2000" b="0" i="1" smtClean="0">
                                <a:ea typeface="Cambria Math" panose="02040503050406030204" pitchFamily="18" charset="0"/>
                                <a:cs typeface="Arial" charset="0"/>
                              </a:rPr>
                            </m:ctrlPr>
                          </m:sSupPr>
                          <m:e>
                            <m:r>
                              <a:rPr lang="en-US" sz="2000" b="0" i="1" smtClean="0">
                                <a:ea typeface="Cambria Math" panose="02040503050406030204" pitchFamily="18" charset="0"/>
                                <a:cs typeface="Arial" charset="0"/>
                              </a:rPr>
                              <m:t>𝑐</m:t>
                            </m:r>
                          </m:e>
                          <m:sup>
                            <m:r>
                              <a:rPr lang="en-US" sz="2000" b="0" i="1" smtClean="0">
                                <a:ea typeface="Cambria Math" panose="02040503050406030204" pitchFamily="18" charset="0"/>
                                <a:cs typeface="Arial" charset="0"/>
                              </a:rPr>
                              <m:t>2</m:t>
                            </m:r>
                          </m:sup>
                        </m:sSup>
                      </m:den>
                    </m:f>
                    <m:r>
                      <a:rPr lang="en-US" sz="2000" b="0" i="1" smtClean="0">
                        <a:cs typeface="Arial" charset="0"/>
                      </a:rPr>
                      <m:t> </m:t>
                    </m:r>
                    <m:f>
                      <m:fPr>
                        <m:ctrlPr>
                          <a:rPr lang="en-US" sz="2000" b="0" i="1" smtClean="0">
                            <a:cs typeface="Arial" charset="0"/>
                          </a:rPr>
                        </m:ctrlPr>
                      </m:fPr>
                      <m:num>
                        <m:r>
                          <a:rPr lang="en-US" sz="2000" b="0" i="1" smtClean="0">
                            <a:cs typeface="Arial" charset="0"/>
                          </a:rPr>
                          <m:t>𝑞</m:t>
                        </m:r>
                      </m:num>
                      <m:den>
                        <m:r>
                          <a:rPr lang="en-US" sz="2000" b="0" i="1" smtClean="0">
                            <a:cs typeface="Arial" charset="0"/>
                          </a:rPr>
                          <m:t>𝑟</m:t>
                        </m:r>
                      </m:den>
                    </m:f>
                    <m:r>
                      <a:rPr lang="en-US" sz="2000" b="0" i="1" smtClean="0">
                        <a:cs typeface="Arial" charset="0"/>
                      </a:rPr>
                      <m:t> </m:t>
                    </m:r>
                    <m:sSub>
                      <m:sSubPr>
                        <m:ctrlPr>
                          <a:rPr lang="en-US" sz="2000" b="0" i="1" smtClean="0">
                            <a:cs typeface="Arial" charset="0"/>
                          </a:rPr>
                        </m:ctrlPr>
                      </m:sSubPr>
                      <m:e>
                        <m:r>
                          <a:rPr lang="en-US" sz="2000" b="1" i="1" smtClean="0">
                            <a:cs typeface="Arial" charset="0"/>
                          </a:rPr>
                          <m:t>𝒂</m:t>
                        </m:r>
                      </m:e>
                      <m:sub>
                        <m:r>
                          <a:rPr lang="en-US" sz="2000" b="0" i="1" smtClean="0">
                            <a:ea typeface="Cambria Math" panose="02040503050406030204" pitchFamily="18" charset="0"/>
                            <a:cs typeface="Arial" charset="0"/>
                          </a:rPr>
                          <m:t>⊥</m:t>
                        </m:r>
                      </m:sub>
                    </m:sSub>
                    <m:r>
                      <a:rPr lang="en-US" sz="2000" b="0" i="1" smtClean="0">
                        <a:cs typeface="Arial" charset="0"/>
                      </a:rPr>
                      <m:t>(</m:t>
                    </m:r>
                    <m:r>
                      <a:rPr lang="en-US" sz="2000" b="0" i="1" smtClean="0">
                        <a:cs typeface="Arial" charset="0"/>
                      </a:rPr>
                      <m:t>𝑡</m:t>
                    </m:r>
                    <m:r>
                      <a:rPr lang="en-US" sz="2000" b="0" i="1" smtClean="0">
                        <a:cs typeface="Arial" charset="0"/>
                      </a:rPr>
                      <m:t>−</m:t>
                    </m:r>
                    <m:f>
                      <m:fPr>
                        <m:ctrlPr>
                          <a:rPr lang="en-US" sz="2000" b="0" i="1" smtClean="0">
                            <a:cs typeface="Arial" charset="0"/>
                          </a:rPr>
                        </m:ctrlPr>
                      </m:fPr>
                      <m:num>
                        <m:sSub>
                          <m:sSubPr>
                            <m:ctrlPr>
                              <a:rPr lang="en-US" sz="2000" b="0" i="1" smtClean="0">
                                <a:cs typeface="Arial" charset="0"/>
                              </a:rPr>
                            </m:ctrlPr>
                          </m:sSubPr>
                          <m:e>
                            <m:r>
                              <a:rPr lang="en-US" sz="2000" b="0" i="1" smtClean="0">
                                <a:cs typeface="Arial" charset="0"/>
                              </a:rPr>
                              <m:t>𝑟</m:t>
                            </m:r>
                          </m:e>
                          <m:sub>
                            <m:r>
                              <a:rPr lang="en-US" sz="2000" b="0" i="1" smtClean="0">
                                <a:cs typeface="Arial" charset="0"/>
                              </a:rPr>
                              <m:t>12</m:t>
                            </m:r>
                          </m:sub>
                        </m:sSub>
                      </m:num>
                      <m:den>
                        <m:r>
                          <a:rPr lang="en-US" sz="2000" b="0" i="1" smtClean="0">
                            <a:cs typeface="Arial" charset="0"/>
                          </a:rPr>
                          <m:t>𝑐</m:t>
                        </m:r>
                      </m:den>
                    </m:f>
                    <m:r>
                      <a:rPr lang="en-US" sz="2000" b="0" i="1" smtClean="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cs typeface="Arial" charset="0"/>
                          </a:rPr>
                        </m:ctrlPr>
                      </m:fPr>
                      <m:num>
                        <m:r>
                          <a:rPr lang="en-US" sz="2000" i="1">
                            <a:ea typeface="Cambria Math" panose="02040503050406030204" pitchFamily="18" charset="0"/>
                            <a:cs typeface="Arial" charset="0"/>
                          </a:rPr>
                          <m:t>𝜔</m:t>
                        </m:r>
                      </m:num>
                      <m:den>
                        <m:r>
                          <a:rPr lang="en-US" sz="2000" b="0" i="1" smtClean="0">
                            <a:ea typeface="Cambria Math" panose="02040503050406030204" pitchFamily="18" charset="0"/>
                            <a:cs typeface="Arial" charset="0"/>
                          </a:rPr>
                          <m:t>2</m:t>
                        </m:r>
                        <m:r>
                          <a:rPr lang="en-US" sz="2000" i="1" smtClean="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ea typeface="Arial" charset="0"/>
                    <a:cs typeface="Arial" charset="0"/>
                  </a:rPr>
                  <a:t>We’ll talk about modulation in the section on software defined radios.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40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10004</Words>
  <Application>Microsoft Macintosh PowerPoint</Application>
  <PresentationFormat>Widescreen</PresentationFormat>
  <Paragraphs>1896</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343</cp:revision>
  <dcterms:created xsi:type="dcterms:W3CDTF">2021-07-06T18:24:07Z</dcterms:created>
  <dcterms:modified xsi:type="dcterms:W3CDTF">2021-07-14T19:44:39Z</dcterms:modified>
</cp:coreProperties>
</file>